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8" r:id="rId3"/>
    <p:sldId id="257" r:id="rId4"/>
    <p:sldId id="259" r:id="rId5"/>
    <p:sldId id="281" r:id="rId6"/>
    <p:sldId id="282" r:id="rId7"/>
    <p:sldId id="262" r:id="rId8"/>
    <p:sldId id="270" r:id="rId9"/>
    <p:sldId id="260" r:id="rId10"/>
    <p:sldId id="261" r:id="rId11"/>
    <p:sldId id="258" r:id="rId12"/>
    <p:sldId id="263" r:id="rId13"/>
    <p:sldId id="264" r:id="rId14"/>
    <p:sldId id="265" r:id="rId15"/>
    <p:sldId id="266" r:id="rId16"/>
    <p:sldId id="268" r:id="rId17"/>
    <p:sldId id="269" r:id="rId18"/>
    <p:sldId id="267" r:id="rId19"/>
    <p:sldId id="273" r:id="rId20"/>
    <p:sldId id="274" r:id="rId21"/>
    <p:sldId id="275" r:id="rId22"/>
    <p:sldId id="278" r:id="rId23"/>
    <p:sldId id="277" r:id="rId24"/>
    <p:sldId id="276" r:id="rId25"/>
    <p:sldId id="279" r:id="rId26"/>
    <p:sldId id="285" r:id="rId27"/>
    <p:sldId id="284" r:id="rId28"/>
    <p:sldId id="280" r:id="rId29"/>
    <p:sldId id="287" r:id="rId30"/>
    <p:sldId id="286" r:id="rId31"/>
    <p:sldId id="283"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2787"/>
    <p:restoredTop sz="90929"/>
  </p:normalViewPr>
  <p:slideViewPr>
    <p:cSldViewPr>
      <p:cViewPr varScale="1">
        <p:scale>
          <a:sx n="74" d="100"/>
          <a:sy n="74" d="100"/>
        </p:scale>
        <p:origin x="16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5E7E647-896B-4FC8-A75B-B2680821E68C}" type="slidenum">
              <a:rPr lang="en-US" altLang="en-US"/>
              <a:pPr/>
              <a:t>‹#›</a:t>
            </a:fld>
            <a:endParaRPr lang="en-US" altLang="en-US"/>
          </a:p>
        </p:txBody>
      </p:sp>
    </p:spTree>
    <p:extLst>
      <p:ext uri="{BB962C8B-B14F-4D97-AF65-F5344CB8AC3E}">
        <p14:creationId xmlns:p14="http://schemas.microsoft.com/office/powerpoint/2010/main" val="177629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8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8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1384EA4-6940-4375-89F3-86B7568859A6}" type="slidenum">
              <a:rPr lang="en-US" altLang="en-US"/>
              <a:pPr/>
              <a:t>‹#›</a:t>
            </a:fld>
            <a:endParaRPr lang="en-US" altLang="en-US"/>
          </a:p>
        </p:txBody>
      </p:sp>
    </p:spTree>
    <p:extLst>
      <p:ext uri="{BB962C8B-B14F-4D97-AF65-F5344CB8AC3E}">
        <p14:creationId xmlns:p14="http://schemas.microsoft.com/office/powerpoint/2010/main" val="14767696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D9113-C42A-41A1-8A72-93215D75BABA}" type="slidenum">
              <a:rPr lang="en-US" altLang="en-US"/>
              <a:pPr/>
              <a:t>1</a:t>
            </a:fld>
            <a:endParaRPr lang="en-US" alt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73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73356-68A0-4D5F-B2FC-AB2518644150}" type="slidenum">
              <a:rPr lang="en-US" altLang="en-US"/>
              <a:pPr/>
              <a:t>10</a:t>
            </a:fld>
            <a:endParaRPr lang="en-US" alt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362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8BDBD-0523-41D3-B989-4F97533985E6}" type="slidenum">
              <a:rPr lang="en-US" altLang="en-US"/>
              <a:pPr/>
              <a:t>11</a:t>
            </a:fld>
            <a:endParaRPr lang="en-US" alt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594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CC2CB-E972-445F-93E4-21AFEA500B44}" type="slidenum">
              <a:rPr lang="en-US" altLang="en-US"/>
              <a:pPr/>
              <a:t>12</a:t>
            </a:fld>
            <a:endParaRPr lang="en-US" altLang="en-US"/>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548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B6FEA-3CAC-4892-B0FF-3C9E27B8EE0D}" type="slidenum">
              <a:rPr lang="en-US" altLang="en-US"/>
              <a:pPr/>
              <a:t>13</a:t>
            </a:fld>
            <a:endParaRPr lang="en-US" altLang="en-US"/>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32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E5A3B-4430-43A9-B823-A57F121911C7}" type="slidenum">
              <a:rPr lang="en-US" altLang="en-US"/>
              <a:pPr/>
              <a:t>14</a:t>
            </a:fld>
            <a:endParaRPr lang="en-US" alt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953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DB1F6-654E-4209-B97E-1C54444E6A70}" type="slidenum">
              <a:rPr lang="en-US" altLang="en-US"/>
              <a:pPr/>
              <a:t>15</a:t>
            </a:fld>
            <a:endParaRPr lang="en-US" alt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64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FC759-A7E6-475F-ACC5-1A03AF6CAC4B}" type="slidenum">
              <a:rPr lang="en-US" altLang="en-US"/>
              <a:pPr/>
              <a:t>16</a:t>
            </a:fld>
            <a:endParaRPr lang="en-US" altLang="en-US"/>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6588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F2DE7-7C5F-438A-B913-07EC23CCCC56}" type="slidenum">
              <a:rPr lang="en-US" altLang="en-US"/>
              <a:pPr/>
              <a:t>17</a:t>
            </a:fld>
            <a:endParaRPr lang="en-US" alt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455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584A8-F8A2-411C-BFD1-7C893079A821}" type="slidenum">
              <a:rPr lang="en-US" altLang="en-US"/>
              <a:pPr/>
              <a:t>18</a:t>
            </a:fld>
            <a:endParaRPr lang="en-US" alt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036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F46AC-9D69-4103-B152-453C9ADA73C7}" type="slidenum">
              <a:rPr lang="en-US" altLang="en-US"/>
              <a:pPr/>
              <a:t>19</a:t>
            </a:fld>
            <a:endParaRPr lang="en-US" alt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511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85AA3-E458-4489-996F-6FFABE9CDE7F}" type="slidenum">
              <a:rPr lang="en-US" altLang="en-US"/>
              <a:pPr/>
              <a:t>2</a:t>
            </a:fld>
            <a:endParaRPr lang="en-US" alt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261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A8075-2A99-4252-BA25-BDD9AB5CB6DE}" type="slidenum">
              <a:rPr lang="en-US" altLang="en-US"/>
              <a:pPr/>
              <a:t>20</a:t>
            </a:fld>
            <a:endParaRPr lang="en-US" alt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389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DD185-1474-404A-B529-59119D3A8D5E}" type="slidenum">
              <a:rPr lang="en-US" altLang="en-US"/>
              <a:pPr/>
              <a:t>21</a:t>
            </a:fld>
            <a:endParaRPr lang="en-US" alt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0783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D0081-A347-41D0-BA88-025E07FD15A2}" type="slidenum">
              <a:rPr lang="en-US" altLang="en-US"/>
              <a:pPr/>
              <a:t>22</a:t>
            </a:fld>
            <a:endParaRPr lang="en-US" altLang="en-US"/>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766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442C7-448E-4352-9B7F-40E31859D3FF}" type="slidenum">
              <a:rPr lang="en-US" altLang="en-US"/>
              <a:pPr/>
              <a:t>23</a:t>
            </a:fld>
            <a:endParaRPr lang="en-US" alt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268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9AAC7-4B0C-4DB6-B2E9-4B44A31D83D7}" type="slidenum">
              <a:rPr lang="en-US" altLang="en-US"/>
              <a:pPr/>
              <a:t>24</a:t>
            </a:fld>
            <a:endParaRPr lang="en-US" alt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5029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CD4A9-246D-49CF-8001-B60CB66D66BE}" type="slidenum">
              <a:rPr lang="en-US" altLang="en-US"/>
              <a:pPr/>
              <a:t>25</a:t>
            </a:fld>
            <a:endParaRPr lang="en-US" alt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771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0EF21-E8AF-4E7C-A87C-852B39EBF990}" type="slidenum">
              <a:rPr lang="en-US" altLang="en-US"/>
              <a:pPr/>
              <a:t>26</a:t>
            </a:fld>
            <a:endParaRPr lang="en-US" alt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038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44CE2-C6E2-4386-BEE6-5B966F0BA0D8}" type="slidenum">
              <a:rPr lang="en-US" altLang="en-US"/>
              <a:pPr/>
              <a:t>27</a:t>
            </a:fld>
            <a:endParaRPr lang="en-US" alt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981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AC792-1C11-4237-8FCF-7AFA27E6A3D3}" type="slidenum">
              <a:rPr lang="en-US" altLang="en-US"/>
              <a:pPr/>
              <a:t>28</a:t>
            </a:fld>
            <a:endParaRPr lang="en-US" alt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1571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A6A44-3F6E-45EF-A760-E5753DEC0610}" type="slidenum">
              <a:rPr lang="en-US" altLang="en-US"/>
              <a:pPr/>
              <a:t>29</a:t>
            </a:fld>
            <a:endParaRPr lang="en-US" alt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4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47516-681C-49AB-91D5-8BE8499F65F0}" type="slidenum">
              <a:rPr lang="en-US" altLang="en-US"/>
              <a:pPr/>
              <a:t>3</a:t>
            </a:fld>
            <a:endParaRPr lang="en-US" alt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728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AD47F-7359-4237-8309-AE9531E53123}" type="slidenum">
              <a:rPr lang="en-US" altLang="en-US"/>
              <a:pPr/>
              <a:t>30</a:t>
            </a:fld>
            <a:endParaRPr lang="en-US" alt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8389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E9289-9C74-4FE7-9691-8B3C4ED5131C}" type="slidenum">
              <a:rPr lang="en-US" altLang="en-US"/>
              <a:pPr/>
              <a:t>31</a:t>
            </a:fld>
            <a:endParaRPr lang="en-US" alt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848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95404-F219-4A55-896B-CDAF0F004775}" type="slidenum">
              <a:rPr lang="en-US" altLang="en-US"/>
              <a:pPr/>
              <a:t>4</a:t>
            </a:fld>
            <a:endParaRPr lang="en-US" alt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588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5B7BC-D151-4333-BDD4-BCEF0DE7796F}" type="slidenum">
              <a:rPr lang="en-US" altLang="en-US"/>
              <a:pPr/>
              <a:t>5</a:t>
            </a:fld>
            <a:endParaRPr lang="en-US" alt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380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6F90-4645-4201-842A-AEC1BB99BDAC}" type="slidenum">
              <a:rPr lang="en-US" altLang="en-US"/>
              <a:pPr/>
              <a:t>6</a:t>
            </a:fld>
            <a:endParaRPr lang="en-US" alt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5073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AE164-F59D-4055-98C5-5264162B09D1}" type="slidenum">
              <a:rPr lang="en-US" altLang="en-US"/>
              <a:pPr/>
              <a:t>7</a:t>
            </a:fld>
            <a:endParaRPr lang="en-US" alt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588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BEAFD-433E-4AB4-87FC-AC3C785215AD}" type="slidenum">
              <a:rPr lang="en-US" altLang="en-US"/>
              <a:pPr/>
              <a:t>8</a:t>
            </a:fld>
            <a:endParaRPr lang="en-US" altLang="en-US"/>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760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DE4E8-144E-4094-94DC-FD684F50E001}" type="slidenum">
              <a:rPr lang="en-US" altLang="en-US"/>
              <a:pPr/>
              <a:t>9</a:t>
            </a:fld>
            <a:endParaRPr lang="en-US" alt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1464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2A517F-81D4-4C23-9451-681DCCFF2AC7}" type="slidenum">
              <a:rPr lang="en-US" altLang="en-US"/>
              <a:pPr/>
              <a:t>‹#›</a:t>
            </a:fld>
            <a:endParaRPr lang="en-US" altLang="en-US"/>
          </a:p>
        </p:txBody>
      </p:sp>
    </p:spTree>
    <p:extLst>
      <p:ext uri="{BB962C8B-B14F-4D97-AF65-F5344CB8AC3E}">
        <p14:creationId xmlns:p14="http://schemas.microsoft.com/office/powerpoint/2010/main" val="378039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B93505-7383-4F79-9F46-F4A6E7FC9B7A}" type="slidenum">
              <a:rPr lang="en-US" altLang="en-US"/>
              <a:pPr/>
              <a:t>‹#›</a:t>
            </a:fld>
            <a:endParaRPr lang="en-US" altLang="en-US"/>
          </a:p>
        </p:txBody>
      </p:sp>
    </p:spTree>
    <p:extLst>
      <p:ext uri="{BB962C8B-B14F-4D97-AF65-F5344CB8AC3E}">
        <p14:creationId xmlns:p14="http://schemas.microsoft.com/office/powerpoint/2010/main" val="288173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BDAE79-CC2B-41D8-B46F-10ABA73A9E6E}" type="slidenum">
              <a:rPr lang="en-US" altLang="en-US"/>
              <a:pPr/>
              <a:t>‹#›</a:t>
            </a:fld>
            <a:endParaRPr lang="en-US" altLang="en-US"/>
          </a:p>
        </p:txBody>
      </p:sp>
    </p:spTree>
    <p:extLst>
      <p:ext uri="{BB962C8B-B14F-4D97-AF65-F5344CB8AC3E}">
        <p14:creationId xmlns:p14="http://schemas.microsoft.com/office/powerpoint/2010/main" val="49017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EF380F-51F2-4F7D-87D4-DBBFE1E7EDBE}" type="slidenum">
              <a:rPr lang="en-US" altLang="en-US"/>
              <a:pPr/>
              <a:t>‹#›</a:t>
            </a:fld>
            <a:endParaRPr lang="en-US" altLang="en-US"/>
          </a:p>
        </p:txBody>
      </p:sp>
    </p:spTree>
    <p:extLst>
      <p:ext uri="{BB962C8B-B14F-4D97-AF65-F5344CB8AC3E}">
        <p14:creationId xmlns:p14="http://schemas.microsoft.com/office/powerpoint/2010/main" val="121054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3EA551-FDA6-46D4-8297-0AFE277A3887}" type="slidenum">
              <a:rPr lang="en-US" altLang="en-US"/>
              <a:pPr/>
              <a:t>‹#›</a:t>
            </a:fld>
            <a:endParaRPr lang="en-US" altLang="en-US"/>
          </a:p>
        </p:txBody>
      </p:sp>
    </p:spTree>
    <p:extLst>
      <p:ext uri="{BB962C8B-B14F-4D97-AF65-F5344CB8AC3E}">
        <p14:creationId xmlns:p14="http://schemas.microsoft.com/office/powerpoint/2010/main" val="52719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773AC5-6BBF-4B16-8C71-574DBB7DB682}" type="slidenum">
              <a:rPr lang="en-US" altLang="en-US"/>
              <a:pPr/>
              <a:t>‹#›</a:t>
            </a:fld>
            <a:endParaRPr lang="en-US" altLang="en-US"/>
          </a:p>
        </p:txBody>
      </p:sp>
    </p:spTree>
    <p:extLst>
      <p:ext uri="{BB962C8B-B14F-4D97-AF65-F5344CB8AC3E}">
        <p14:creationId xmlns:p14="http://schemas.microsoft.com/office/powerpoint/2010/main" val="400725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02EF1E2-2A45-437B-82F2-1C6AFA7742C4}" type="slidenum">
              <a:rPr lang="en-US" altLang="en-US"/>
              <a:pPr/>
              <a:t>‹#›</a:t>
            </a:fld>
            <a:endParaRPr lang="en-US" altLang="en-US"/>
          </a:p>
        </p:txBody>
      </p:sp>
    </p:spTree>
    <p:extLst>
      <p:ext uri="{BB962C8B-B14F-4D97-AF65-F5344CB8AC3E}">
        <p14:creationId xmlns:p14="http://schemas.microsoft.com/office/powerpoint/2010/main" val="80028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E269022-2BEC-4F4C-A837-00C672AD92A0}" type="slidenum">
              <a:rPr lang="en-US" altLang="en-US"/>
              <a:pPr/>
              <a:t>‹#›</a:t>
            </a:fld>
            <a:endParaRPr lang="en-US" altLang="en-US"/>
          </a:p>
        </p:txBody>
      </p:sp>
    </p:spTree>
    <p:extLst>
      <p:ext uri="{BB962C8B-B14F-4D97-AF65-F5344CB8AC3E}">
        <p14:creationId xmlns:p14="http://schemas.microsoft.com/office/powerpoint/2010/main" val="367879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9D86FC5-7312-4A70-8045-86D1E0A64779}" type="slidenum">
              <a:rPr lang="en-US" altLang="en-US"/>
              <a:pPr/>
              <a:t>‹#›</a:t>
            </a:fld>
            <a:endParaRPr lang="en-US" altLang="en-US"/>
          </a:p>
        </p:txBody>
      </p:sp>
    </p:spTree>
    <p:extLst>
      <p:ext uri="{BB962C8B-B14F-4D97-AF65-F5344CB8AC3E}">
        <p14:creationId xmlns:p14="http://schemas.microsoft.com/office/powerpoint/2010/main" val="118637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75C6AC-422C-49AE-B8BB-2248571FF8A9}" type="slidenum">
              <a:rPr lang="en-US" altLang="en-US"/>
              <a:pPr/>
              <a:t>‹#›</a:t>
            </a:fld>
            <a:endParaRPr lang="en-US" altLang="en-US"/>
          </a:p>
        </p:txBody>
      </p:sp>
    </p:spTree>
    <p:extLst>
      <p:ext uri="{BB962C8B-B14F-4D97-AF65-F5344CB8AC3E}">
        <p14:creationId xmlns:p14="http://schemas.microsoft.com/office/powerpoint/2010/main" val="296107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77341B-AFC4-4BA2-AD0C-915F50309D1A}" type="slidenum">
              <a:rPr lang="en-US" altLang="en-US"/>
              <a:pPr/>
              <a:t>‹#›</a:t>
            </a:fld>
            <a:endParaRPr lang="en-US" altLang="en-US"/>
          </a:p>
        </p:txBody>
      </p:sp>
    </p:spTree>
    <p:extLst>
      <p:ext uri="{BB962C8B-B14F-4D97-AF65-F5344CB8AC3E}">
        <p14:creationId xmlns:p14="http://schemas.microsoft.com/office/powerpoint/2010/main" val="9528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0B41336-D151-4642-85A6-FD0BAE53FF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gif"/></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8" Type="http://schemas.openxmlformats.org/officeDocument/2006/relationships/hyperlink" Target="http://www.bconnex.net/~mbuchana/realms/christmas/tradindx.html" TargetMode="External"/><Relationship Id="rId3" Type="http://schemas.openxmlformats.org/officeDocument/2006/relationships/audio" Target="../media/audio17.wav"/><Relationship Id="rId7" Type="http://schemas.openxmlformats.org/officeDocument/2006/relationships/hyperlink" Target="http://www.talkcity.com/santasworkshop/library/liveworld2.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christmas.com/worldview/" TargetMode="External"/><Relationship Id="rId5" Type="http://schemas.openxmlformats.org/officeDocument/2006/relationships/image" Target="../media/image1.gif"/><Relationship Id="rId10" Type="http://schemas.openxmlformats.org/officeDocument/2006/relationships/image" Target="../media/image19.gif"/><Relationship Id="rId4" Type="http://schemas.openxmlformats.org/officeDocument/2006/relationships/audio" Target="../media/audio18.wav"/><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mages &amp; sounds\classroom\new\worldview-new.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2053" name="WordArt 5"/>
          <p:cNvSpPr>
            <a:spLocks noChangeArrowheads="1" noChangeShapeType="1" noTextEdit="1"/>
          </p:cNvSpPr>
          <p:nvPr/>
        </p:nvSpPr>
        <p:spPr bwMode="auto">
          <a:xfrm>
            <a:off x="533400" y="4114800"/>
            <a:ext cx="8153400" cy="1066800"/>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Christmas Around the World</a:t>
            </a:r>
          </a:p>
        </p:txBody>
      </p:sp>
      <p:pic>
        <p:nvPicPr>
          <p:cNvPr id="2054" name="Picture 6"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p:sndAc>
      <p:stSnd>
        <p:snd r:embed="rId3" name="xmasbell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7171" name="WordArt 3"/>
          <p:cNvSpPr>
            <a:spLocks noChangeArrowheads="1" noChangeShapeType="1" noTextEdit="1"/>
          </p:cNvSpPr>
          <p:nvPr/>
        </p:nvSpPr>
        <p:spPr bwMode="auto">
          <a:xfrm>
            <a:off x="3352800" y="76200"/>
            <a:ext cx="2819400" cy="533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Italy</a:t>
            </a:r>
          </a:p>
        </p:txBody>
      </p:sp>
      <p:sp>
        <p:nvSpPr>
          <p:cNvPr id="7172" name="Text Box 4"/>
          <p:cNvSpPr txBox="1">
            <a:spLocks noChangeArrowheads="1"/>
          </p:cNvSpPr>
          <p:nvPr/>
        </p:nvSpPr>
        <p:spPr bwMode="auto">
          <a:xfrm>
            <a:off x="0" y="609600"/>
            <a:ext cx="93186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In Italy Christmas begins on 1st of December. We decorate the </a:t>
            </a:r>
          </a:p>
          <a:p>
            <a:r>
              <a:rPr lang="en-US" altLang="en-US"/>
              <a:t>tree, or, more often, we make the "PRESEPE".   The Presepe is a sort of </a:t>
            </a:r>
          </a:p>
          <a:p>
            <a:r>
              <a:rPr lang="en-US" altLang="en-US"/>
              <a:t>Little miniature of what happened on December 25th of the year 0 B.C. </a:t>
            </a:r>
          </a:p>
          <a:p>
            <a:r>
              <a:rPr lang="en-US" altLang="en-US"/>
              <a:t>We put a big hut with Mary, Joseph, Jesus, a donkey and a bow. It's said </a:t>
            </a:r>
          </a:p>
          <a:p>
            <a:r>
              <a:rPr lang="en-US" altLang="en-US"/>
              <a:t>that Jesus was warmth during the first night by the two animals.  In the </a:t>
            </a:r>
          </a:p>
          <a:p>
            <a:r>
              <a:rPr lang="en-US" altLang="en-US"/>
              <a:t>presepe there's not only the holy family, we put also the three kings,</a:t>
            </a:r>
          </a:p>
          <a:p>
            <a:r>
              <a:rPr lang="en-US" altLang="en-US"/>
              <a:t>shepards, with sheep of course, fishermen, curious people some angels, </a:t>
            </a:r>
          </a:p>
          <a:p>
            <a:r>
              <a:rPr lang="en-US" altLang="en-US"/>
              <a:t>houses, lights and animals.  Presents are usually put under, or in any case </a:t>
            </a:r>
          </a:p>
          <a:p>
            <a:r>
              <a:rPr lang="en-US" altLang="en-US"/>
              <a:t>as near as possible to the presepe.   On Dec. 25th's night presents are</a:t>
            </a:r>
          </a:p>
          <a:p>
            <a:r>
              <a:rPr lang="en-US" altLang="en-US"/>
              <a:t>taken out of the wardrobe. We believe that Jesus Christ in person comes </a:t>
            </a:r>
          </a:p>
          <a:p>
            <a:r>
              <a:rPr lang="en-US" altLang="en-US"/>
              <a:t>to bring the presents. Christmas dinner is served on the night of December </a:t>
            </a:r>
          </a:p>
          <a:p>
            <a:r>
              <a:rPr lang="en-US" altLang="en-US"/>
              <a:t>24th, while others take it on midday of 25th.   We give our presents</a:t>
            </a:r>
          </a:p>
          <a:p>
            <a:r>
              <a:rPr lang="en-US" altLang="en-US"/>
              <a:t>before the meal begins. Everyone has to have a present. We light up  </a:t>
            </a:r>
          </a:p>
          <a:p>
            <a:r>
              <a:rPr lang="en-US" altLang="en-US"/>
              <a:t>the mantelpiece and teenagers enjoy themselves with little firecrackers.</a:t>
            </a:r>
          </a:p>
          <a:p>
            <a:r>
              <a:rPr lang="en-US" altLang="en-US"/>
              <a:t>This is our usual Christmas and the presepe is put away only on </a:t>
            </a:r>
          </a:p>
          <a:p>
            <a:r>
              <a:rPr lang="en-US" altLang="en-US"/>
              <a:t>January 7</a:t>
            </a:r>
            <a:r>
              <a:rPr lang="en-US" altLang="en-US" baseline="30000"/>
              <a:t>th</a:t>
            </a:r>
            <a:r>
              <a:rPr lang="en-US" altLang="en-US"/>
              <a:t>.  </a:t>
            </a:r>
            <a:r>
              <a:rPr lang="en-US" altLang="en-US" b="1"/>
              <a:t>“Buone Feste Natalizie” “Merry Christmas!”</a:t>
            </a:r>
          </a:p>
        </p:txBody>
      </p:sp>
      <p:pic>
        <p:nvPicPr>
          <p:cNvPr id="7174" name="Picture 6" descr="D:\images &amp; sounds\holiday\firecracker3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638800"/>
            <a:ext cx="1066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sndAc>
      <p:stSnd>
        <p:snd r:embed="rId3" name="explosn3.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4100"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Mexico</a:t>
            </a:r>
          </a:p>
        </p:txBody>
      </p:sp>
      <p:pic>
        <p:nvPicPr>
          <p:cNvPr id="4101"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4102" name="Oval 6"/>
          <p:cNvSpPr>
            <a:spLocks noChangeArrowheads="1"/>
          </p:cNvSpPr>
          <p:nvPr/>
        </p:nvSpPr>
        <p:spPr bwMode="auto">
          <a:xfrm>
            <a:off x="2819400" y="2362200"/>
            <a:ext cx="5334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9219"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Mexico</a:t>
            </a:r>
          </a:p>
        </p:txBody>
      </p:sp>
      <p:sp>
        <p:nvSpPr>
          <p:cNvPr id="9220" name="Text Box 4"/>
          <p:cNvSpPr txBox="1">
            <a:spLocks noChangeArrowheads="1"/>
          </p:cNvSpPr>
          <p:nvPr/>
        </p:nvSpPr>
        <p:spPr bwMode="auto">
          <a:xfrm>
            <a:off x="228600" y="1219200"/>
            <a:ext cx="8915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Christmas festivities begin with "Las Posadas," nine</a:t>
            </a:r>
          </a:p>
          <a:p>
            <a:r>
              <a:rPr lang="en-US" altLang="en-US"/>
              <a:t>consecutive days of candelight processions and lively parties starting </a:t>
            </a:r>
          </a:p>
          <a:p>
            <a:r>
              <a:rPr lang="en-US" altLang="en-US"/>
              <a:t>December 16. In villages and urban neighborhoods throughout </a:t>
            </a:r>
          </a:p>
          <a:p>
            <a:r>
              <a:rPr lang="en-US" altLang="en-US"/>
              <a:t>Mexico youngsters gather each afternoon to reenact the holy family's </a:t>
            </a:r>
          </a:p>
          <a:p>
            <a:r>
              <a:rPr lang="en-US" altLang="en-US"/>
              <a:t>quest for lodging in Bethlehem. The parade of "Santos Peregrinos" </a:t>
            </a:r>
          </a:p>
          <a:p>
            <a:r>
              <a:rPr lang="en-US" altLang="en-US"/>
              <a:t>(Holy Pilgrims) stops at a designated house to sing a traditional litany </a:t>
            </a:r>
          </a:p>
          <a:p>
            <a:r>
              <a:rPr lang="en-US" altLang="en-US"/>
              <a:t>by which the Holy Family requests shelter for the night and those </a:t>
            </a:r>
          </a:p>
          <a:p>
            <a:r>
              <a:rPr lang="en-US" altLang="en-US"/>
              <a:t>waiting behind the closed door turn them away. They proceed to a  </a:t>
            </a:r>
          </a:p>
          <a:p>
            <a:r>
              <a:rPr lang="en-US" altLang="en-US"/>
              <a:t>second home where the scene is repeated. At the third stop the pilgrims </a:t>
            </a:r>
          </a:p>
          <a:p>
            <a:r>
              <a:rPr lang="en-US" altLang="en-US"/>
              <a:t>are told that while there is no room in the "posada" (inn), they are </a:t>
            </a:r>
          </a:p>
          <a:p>
            <a:r>
              <a:rPr lang="en-US" altLang="en-US"/>
              <a:t>welcome to take refuge in the stable. The doors are flung open and                                     </a:t>
            </a:r>
          </a:p>
          <a:p>
            <a:r>
              <a:rPr lang="en-US" altLang="en-US"/>
              <a:t>all are invited to enter. </a:t>
            </a:r>
          </a:p>
          <a:p>
            <a:r>
              <a:rPr lang="en-US" altLang="en-US" b="1"/>
              <a:t>“¡Feliz Navidad!” “Merry Christmas!”</a:t>
            </a:r>
          </a:p>
        </p:txBody>
      </p:sp>
      <p:pic>
        <p:nvPicPr>
          <p:cNvPr id="9222" name="Picture 6" descr="D:\images &amp; sounds\holiday\xmasboxes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410200"/>
            <a:ext cx="1463675" cy="127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sndAc>
      <p:stSnd>
        <p:snd r:embed="rId3" name="feliznaviblah.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10244"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England</a:t>
            </a:r>
          </a:p>
        </p:txBody>
      </p:sp>
      <p:pic>
        <p:nvPicPr>
          <p:cNvPr id="10245"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0246" name="Oval 6"/>
          <p:cNvSpPr>
            <a:spLocks noChangeArrowheads="1"/>
          </p:cNvSpPr>
          <p:nvPr/>
        </p:nvSpPr>
        <p:spPr bwMode="auto">
          <a:xfrm>
            <a:off x="4191000" y="1676400"/>
            <a:ext cx="3810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1267"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England</a:t>
            </a:r>
          </a:p>
        </p:txBody>
      </p:sp>
      <p:sp>
        <p:nvSpPr>
          <p:cNvPr id="11268" name="Text Box 4"/>
          <p:cNvSpPr txBox="1">
            <a:spLocks noChangeArrowheads="1"/>
          </p:cNvSpPr>
          <p:nvPr/>
        </p:nvSpPr>
        <p:spPr bwMode="auto">
          <a:xfrm>
            <a:off x="228600" y="1219200"/>
            <a:ext cx="89154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For English children, Christmas begins in October when most English children write their Christmas Lists to Father Christmas. English houses are decorated two weeks before Christmas day. The tree is decorated with tinsel, twinkling fairy lights, tartan ribbons and baubels.                                     The home is usually decorated with statues of Father Christmas, holly wreaths, mistletoe, and welcoming lights at the windows.  English children go to bed on Christmas Eve night after having 'The Night Before Christmas' read to them by their parents and leaving a mince pie and  some milk for Father Christmas (and a carrot for Rudolph).</a:t>
            </a:r>
          </a:p>
          <a:p>
            <a:r>
              <a:rPr lang="en-US" altLang="en-US"/>
              <a:t>On Christmas Day morning they rush into their parents bedrooms and drag their parents downstairs to the living room where a stack of Christmas presents lie under the tree, in stockings or in sacks.</a:t>
            </a:r>
          </a:p>
          <a:p>
            <a:r>
              <a:rPr lang="en-US" altLang="en-US"/>
              <a:t>The tree and decorations are unwillingly taken down two weeks after Christmas day, as it is considered bad luck if they are up longer.</a:t>
            </a:r>
          </a:p>
          <a:p>
            <a:r>
              <a:rPr lang="en-US" altLang="en-US" b="1"/>
              <a:t>“Merry Christmas!”</a:t>
            </a:r>
          </a:p>
        </p:txBody>
      </p:sp>
      <p:pic>
        <p:nvPicPr>
          <p:cNvPr id="11269" name="Picture 5" descr="D:\images &amp; sounds\classroom\new\england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325"/>
            <a:ext cx="1082675" cy="108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sndAc>
      <p:stSnd>
        <p:snd r:embed="rId3" name="xmasframemindx.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12292"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Norway</a:t>
            </a:r>
          </a:p>
        </p:txBody>
      </p:sp>
      <p:pic>
        <p:nvPicPr>
          <p:cNvPr id="12293"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2294" name="Oval 6"/>
          <p:cNvSpPr>
            <a:spLocks noChangeArrowheads="1"/>
          </p:cNvSpPr>
          <p:nvPr/>
        </p:nvSpPr>
        <p:spPr bwMode="auto">
          <a:xfrm>
            <a:off x="4419600" y="1295400"/>
            <a:ext cx="3810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4339" name="WordArt 3"/>
          <p:cNvSpPr>
            <a:spLocks noChangeArrowheads="1" noChangeShapeType="1" noTextEdit="1"/>
          </p:cNvSpPr>
          <p:nvPr/>
        </p:nvSpPr>
        <p:spPr bwMode="auto">
          <a:xfrm>
            <a:off x="3505200" y="76200"/>
            <a:ext cx="2667000" cy="4572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Norway</a:t>
            </a:r>
          </a:p>
        </p:txBody>
      </p:sp>
      <p:sp>
        <p:nvSpPr>
          <p:cNvPr id="14340" name="Text Box 4"/>
          <p:cNvSpPr txBox="1">
            <a:spLocks noChangeArrowheads="1"/>
          </p:cNvSpPr>
          <p:nvPr/>
        </p:nvSpPr>
        <p:spPr bwMode="auto">
          <a:xfrm>
            <a:off x="228600" y="193675"/>
            <a:ext cx="89154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r>
              <a:rPr lang="en-US" altLang="en-US"/>
              <a:t>           In big Norwegian country kitchens in farms and villages off the beaten track the hectic preparations still begin weeks before the festival season. The smell of Christmas fills the house, bringing the children's</a:t>
            </a:r>
          </a:p>
          <a:p>
            <a:r>
              <a:rPr lang="en-US" altLang="en-US"/>
              <a:t>expectations up to fever pitch. But the children do not usually enjoy the meal very much. Their eyes keep turning to the closed living room door, and they grow more and more impatient with the unbearably slow pace with which their elders finish the meal. The children tumble in as the door is opened, only to stop short, awestruck by the sight of the tree, aglow with the light from real candles, and with the neatly wrapped gifts heaped underneath.  Then follows a Norwegian ritual known as "circling the Christmas tree". Everybody joins hands to form a ring around the tree, and the company then walk around it singing carols. Finally, the gifts are distributed, and the children can relax. The rest of the evening is spent on fun and games and there are cakes and other good things to be eaten.  On the morning of Christmas Day itself the family goes to church. </a:t>
            </a:r>
            <a:r>
              <a:rPr lang="en-US" altLang="en-US" b="1"/>
              <a:t>“God Jul” “Merry Christmas!”</a:t>
            </a:r>
          </a:p>
          <a:p>
            <a:endParaRPr lang="en-US" altLang="en-US" b="1"/>
          </a:p>
        </p:txBody>
      </p:sp>
      <p:pic>
        <p:nvPicPr>
          <p:cNvPr id="14342" name="Picture 6" descr="D:\images &amp; sounds\holiday\turkeygrandm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6110288"/>
            <a:ext cx="1049338" cy="747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sndAc>
      <p:stSnd>
        <p:snd r:embed="rId3" name="xmasmred.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72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15364"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France</a:t>
            </a:r>
          </a:p>
        </p:txBody>
      </p:sp>
      <p:pic>
        <p:nvPicPr>
          <p:cNvPr id="15365"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5366" name="Oval 6"/>
          <p:cNvSpPr>
            <a:spLocks noChangeArrowheads="1"/>
          </p:cNvSpPr>
          <p:nvPr/>
        </p:nvSpPr>
        <p:spPr bwMode="auto">
          <a:xfrm>
            <a:off x="4267200" y="1905000"/>
            <a:ext cx="381000" cy="3810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3315"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France</a:t>
            </a:r>
          </a:p>
        </p:txBody>
      </p:sp>
      <p:sp>
        <p:nvSpPr>
          <p:cNvPr id="13316"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3317" name="Text Box 5"/>
          <p:cNvSpPr txBox="1">
            <a:spLocks noChangeArrowheads="1"/>
          </p:cNvSpPr>
          <p:nvPr/>
        </p:nvSpPr>
        <p:spPr bwMode="auto">
          <a:xfrm>
            <a:off x="898525" y="1336675"/>
            <a:ext cx="805338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 France, Christmas is always called 'Noël. Everyone</a:t>
            </a:r>
          </a:p>
          <a:p>
            <a:r>
              <a:rPr lang="en-US" altLang="en-US"/>
              <a:t>has a Christmas tree, sometimes decorated in the old</a:t>
            </a:r>
          </a:p>
          <a:p>
            <a:r>
              <a:rPr lang="en-US" altLang="en-US"/>
              <a:t>way with red ribbons and real white wax candles. Fir    </a:t>
            </a:r>
          </a:p>
          <a:p>
            <a:r>
              <a:rPr lang="en-US" altLang="en-US"/>
              <a:t>trees in the garden are often decorated too, with lights</a:t>
            </a:r>
          </a:p>
          <a:p>
            <a:r>
              <a:rPr lang="en-US" altLang="en-US"/>
              <a:t>on all night. Father Christmas is called Père Noël. The </a:t>
            </a:r>
          </a:p>
          <a:p>
            <a:r>
              <a:rPr lang="en-US" altLang="en-US"/>
              <a:t>Christmas meal is an important family gathering with good meat</a:t>
            </a:r>
          </a:p>
          <a:p>
            <a:r>
              <a:rPr lang="en-US" altLang="en-US"/>
              <a:t>and the best wine. Not everyone sends Christmas cards. </a:t>
            </a:r>
          </a:p>
          <a:p>
            <a:r>
              <a:rPr lang="en-US" altLang="en-US" b="1"/>
              <a:t>“Joyeux Noel”</a:t>
            </a:r>
          </a:p>
          <a:p>
            <a:r>
              <a:rPr lang="en-US" altLang="en-US" b="1"/>
              <a:t>“Merry Christmas!”</a:t>
            </a:r>
          </a:p>
        </p:txBody>
      </p:sp>
      <p:pic>
        <p:nvPicPr>
          <p:cNvPr id="13318" name="Picture 6" descr="D:\images &amp; sounds\classroom\new\franc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114800"/>
            <a:ext cx="2286000" cy="1531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sndAc>
      <p:stSnd>
        <p:snd r:embed="rId3" name="xmascard.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096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19460"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Brazil</a:t>
            </a:r>
          </a:p>
        </p:txBody>
      </p:sp>
      <p:pic>
        <p:nvPicPr>
          <p:cNvPr id="19461"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9462" name="Oval 6"/>
          <p:cNvSpPr>
            <a:spLocks noChangeArrowheads="1"/>
          </p:cNvSpPr>
          <p:nvPr/>
        </p:nvSpPr>
        <p:spPr bwMode="auto">
          <a:xfrm>
            <a:off x="3352800" y="2819400"/>
            <a:ext cx="609600" cy="609600"/>
          </a:xfrm>
          <a:prstGeom prst="ellipse">
            <a:avLst/>
          </a:pr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4820" name="WordArt 4"/>
          <p:cNvSpPr>
            <a:spLocks noChangeArrowheads="1" noChangeShapeType="1" noTextEdit="1"/>
          </p:cNvSpPr>
          <p:nvPr/>
        </p:nvSpPr>
        <p:spPr bwMode="auto">
          <a:xfrm>
            <a:off x="1371600" y="304800"/>
            <a:ext cx="7467600" cy="1066800"/>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Christmas Around the World</a:t>
            </a:r>
          </a:p>
        </p:txBody>
      </p:sp>
      <p:pic>
        <p:nvPicPr>
          <p:cNvPr id="34821" name="Picture 5"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304800" y="1524000"/>
            <a:ext cx="85566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It is interesting to see how different countries celebrate Christmas.</a:t>
            </a:r>
          </a:p>
          <a:p>
            <a:r>
              <a:rPr lang="en-US" altLang="en-US"/>
              <a:t>The USA is so multi-cultural that you will find many different ways </a:t>
            </a:r>
          </a:p>
          <a:p>
            <a:r>
              <a:rPr lang="en-US" altLang="en-US"/>
              <a:t>of celebrating Christmas.  How is Christmas celebrated around the</a:t>
            </a:r>
          </a:p>
          <a:p>
            <a:r>
              <a:rPr lang="en-US" altLang="en-US"/>
              <a:t>world?</a:t>
            </a:r>
          </a:p>
        </p:txBody>
      </p:sp>
      <p:pic>
        <p:nvPicPr>
          <p:cNvPr id="34823" name="Picture 7" descr="D:\images &amp; sounds\holiday\christmas\us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76600"/>
            <a:ext cx="22860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dissolve">
                                      <p:cBhvr>
                                        <p:cTn id="7" dur="500"/>
                                        <p:tgtEl>
                                          <p:spTgt spid="34823"/>
                                        </p:tgtEl>
                                      </p:cBhvr>
                                    </p:animEffect>
                                  </p:childTnLst>
                                  <p:subTnLst>
                                    <p:audio>
                                      <p:cMediaNode>
                                        <p:cTn display="0" masterRel="sameClick">
                                          <p:stCondLst>
                                            <p:cond evt="begin" delay="0">
                                              <p:tn val="5"/>
                                            </p:cond>
                                          </p:stCondLst>
                                          <p:endCondLst>
                                            <p:cond evt="onStopAudio" delay="0">
                                              <p:tgtEl>
                                                <p:sldTgt/>
                                              </p:tgtEl>
                                            </p:cond>
                                          </p:endCondLst>
                                        </p:cTn>
                                        <p:tgtEl>
                                          <p:sndTgt r:embed="rId3" name="xmasmea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0483"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Brazil</a:t>
            </a:r>
          </a:p>
        </p:txBody>
      </p:sp>
      <p:sp>
        <p:nvSpPr>
          <p:cNvPr id="20484"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0485" name="Text Box 5"/>
          <p:cNvSpPr txBox="1">
            <a:spLocks noChangeArrowheads="1"/>
          </p:cNvSpPr>
          <p:nvPr/>
        </p:nvSpPr>
        <p:spPr bwMode="auto">
          <a:xfrm>
            <a:off x="990600" y="1295400"/>
            <a:ext cx="747553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Father Christmas is called Papai Noel. Many Christmas</a:t>
            </a:r>
          </a:p>
          <a:p>
            <a:r>
              <a:rPr lang="en-US" altLang="en-US"/>
              <a:t>customs are similar to USA or UK. For those who have</a:t>
            </a:r>
          </a:p>
          <a:p>
            <a:r>
              <a:rPr lang="en-US" altLang="en-US"/>
              <a:t>enough money, a special Christmas meal will be chicken, </a:t>
            </a:r>
          </a:p>
          <a:p>
            <a:r>
              <a:rPr lang="en-US" altLang="en-US"/>
              <a:t>turkey, ham, rice, salad, pork, fresh and dried fruits. Poorer </a:t>
            </a:r>
          </a:p>
          <a:p>
            <a:r>
              <a:rPr lang="en-US" altLang="en-US"/>
              <a:t>people will just have chicken and rice.</a:t>
            </a:r>
          </a:p>
          <a:p>
            <a:endParaRPr lang="en-US" altLang="en-US"/>
          </a:p>
          <a:p>
            <a:r>
              <a:rPr lang="en-US" altLang="en-US" b="1"/>
              <a:t>“Boas Festas e Feliz Ano Novo”</a:t>
            </a:r>
          </a:p>
          <a:p>
            <a:r>
              <a:rPr lang="en-US" altLang="en-US" b="1"/>
              <a:t>“Merry Christmas!”</a:t>
            </a:r>
          </a:p>
        </p:txBody>
      </p:sp>
      <p:pic>
        <p:nvPicPr>
          <p:cNvPr id="20486" name="Picture 6" descr="D:\images &amp; sounds\classroom\new\brazi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505200"/>
            <a:ext cx="2286000" cy="1531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hicken.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096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21508"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Finland</a:t>
            </a:r>
          </a:p>
        </p:txBody>
      </p:sp>
      <p:pic>
        <p:nvPicPr>
          <p:cNvPr id="21509"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1510" name="Oval 6"/>
          <p:cNvSpPr>
            <a:spLocks noChangeArrowheads="1"/>
          </p:cNvSpPr>
          <p:nvPr/>
        </p:nvSpPr>
        <p:spPr bwMode="auto">
          <a:xfrm>
            <a:off x="4495800" y="1524000"/>
            <a:ext cx="457200" cy="4572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4579"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Finland</a:t>
            </a:r>
          </a:p>
        </p:txBody>
      </p:sp>
      <p:sp>
        <p:nvSpPr>
          <p:cNvPr id="24580"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4581" name="Text Box 5"/>
          <p:cNvSpPr txBox="1">
            <a:spLocks noChangeArrowheads="1"/>
          </p:cNvSpPr>
          <p:nvPr/>
        </p:nvSpPr>
        <p:spPr bwMode="auto">
          <a:xfrm>
            <a:off x="0" y="990600"/>
            <a:ext cx="9266238"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Finnish people believe that Father Christmas (Santa Claus) lives in the </a:t>
            </a:r>
          </a:p>
          <a:p>
            <a:r>
              <a:rPr lang="en-US" altLang="en-US"/>
              <a:t>north part of Finland called Korvatunturi, north of the Arctic Circle. </a:t>
            </a:r>
          </a:p>
          <a:p>
            <a:r>
              <a:rPr lang="en-US" altLang="en-US"/>
              <a:t>People from all over the world send letters to Santa Claus in Finland. </a:t>
            </a:r>
          </a:p>
          <a:p>
            <a:r>
              <a:rPr lang="en-US" altLang="en-US"/>
              <a:t>(It is only fair to say that the people of Greenland say that really, Father </a:t>
            </a:r>
          </a:p>
          <a:p>
            <a:r>
              <a:rPr lang="en-US" altLang="en-US"/>
              <a:t>Christmas lives in Greenland!) Everyone cleans their houses ready </a:t>
            </a:r>
          </a:p>
          <a:p>
            <a:r>
              <a:rPr lang="en-US" altLang="en-US"/>
              <a:t>for the three holy days of Christmas - Christmas Eve, Christmas Day, and</a:t>
            </a:r>
          </a:p>
          <a:p>
            <a:r>
              <a:rPr lang="en-US" altLang="en-US"/>
              <a:t>Boxing Day. Christmas Eve is very special, when people eat rice porridge </a:t>
            </a:r>
          </a:p>
          <a:p>
            <a:r>
              <a:rPr lang="en-US" altLang="en-US"/>
              <a:t>and plum fruit juice in the morning.  They will then decorate a spruce tree </a:t>
            </a:r>
          </a:p>
          <a:p>
            <a:r>
              <a:rPr lang="en-US" altLang="en-US"/>
              <a:t>in the home. At mid-day, the 'peace of Christmas' is broadcast on radio </a:t>
            </a:r>
          </a:p>
          <a:p>
            <a:r>
              <a:rPr lang="en-US" altLang="en-US"/>
              <a:t>And TV from the Finnish city of Turku by its Mayor. In the evening, a </a:t>
            </a:r>
          </a:p>
          <a:p>
            <a:r>
              <a:rPr lang="en-US" altLang="en-US"/>
              <a:t>traditional Christmas dinner is eaten.  Many families will visit cemeteries </a:t>
            </a:r>
          </a:p>
          <a:p>
            <a:r>
              <a:rPr lang="en-US" altLang="en-US"/>
              <a:t>and grave-yards to place a candle onto the burial graves of family </a:t>
            </a:r>
          </a:p>
          <a:p>
            <a:r>
              <a:rPr lang="en-US" altLang="en-US"/>
              <a:t>members. Cemeteries are very beautiful at Christmas-time.  Children </a:t>
            </a:r>
          </a:p>
          <a:p>
            <a:r>
              <a:rPr lang="en-US" altLang="en-US"/>
              <a:t>receive their presents on Christmas Eve, usually with a family member </a:t>
            </a:r>
          </a:p>
          <a:p>
            <a:r>
              <a:rPr lang="en-US" altLang="en-US"/>
              <a:t>dressing as Father Christmas. </a:t>
            </a:r>
            <a:r>
              <a:rPr lang="en-US" altLang="en-US" b="1"/>
              <a:t>“Hyvaa joulua” “Merry Christmas!”</a:t>
            </a:r>
          </a:p>
        </p:txBody>
      </p:sp>
      <p:pic>
        <p:nvPicPr>
          <p:cNvPr id="24582" name="Picture 6" descr="D:\images &amp; sounds\holiday\xmastreereinde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3975"/>
            <a:ext cx="1143000" cy="101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sndAc>
      <p:stSnd>
        <p:snd r:embed="rId3" name="angelwings3.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096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23556"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Portugal</a:t>
            </a:r>
          </a:p>
        </p:txBody>
      </p:sp>
      <p:pic>
        <p:nvPicPr>
          <p:cNvPr id="23557"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3558" name="Oval 6"/>
          <p:cNvSpPr>
            <a:spLocks noChangeArrowheads="1"/>
          </p:cNvSpPr>
          <p:nvPr/>
        </p:nvSpPr>
        <p:spPr bwMode="auto">
          <a:xfrm>
            <a:off x="4114800" y="2133600"/>
            <a:ext cx="228600" cy="3810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2531"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Portugal</a:t>
            </a:r>
          </a:p>
        </p:txBody>
      </p:sp>
      <p:sp>
        <p:nvSpPr>
          <p:cNvPr id="22532"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2533" name="Text Box 5"/>
          <p:cNvSpPr txBox="1">
            <a:spLocks noChangeArrowheads="1"/>
          </p:cNvSpPr>
          <p:nvPr/>
        </p:nvSpPr>
        <p:spPr bwMode="auto">
          <a:xfrm>
            <a:off x="1447800" y="1066800"/>
            <a:ext cx="6924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People pretend that Father Christmas brings presents to</a:t>
            </a:r>
          </a:p>
          <a:p>
            <a:r>
              <a:rPr lang="en-US" altLang="en-US"/>
              <a:t>children on Christmas Eve. The presents are left under</a:t>
            </a:r>
          </a:p>
          <a:p>
            <a:r>
              <a:rPr lang="en-US" altLang="en-US"/>
              <a:t>the Christmas tree or in shoes by the fireplace. A</a:t>
            </a:r>
          </a:p>
          <a:p>
            <a:r>
              <a:rPr lang="en-US" altLang="en-US"/>
              <a:t>special Christmas meal of salted dry cod-fish with</a:t>
            </a:r>
          </a:p>
          <a:p>
            <a:r>
              <a:rPr lang="en-US" altLang="en-US"/>
              <a:t>boiled potatoes is eaten at midnight on Christmas Eve.</a:t>
            </a:r>
          </a:p>
          <a:p>
            <a:r>
              <a:rPr lang="en-US" altLang="en-US" b="1"/>
              <a:t>“Feliz Natal”</a:t>
            </a:r>
          </a:p>
          <a:p>
            <a:r>
              <a:rPr lang="en-US" altLang="en-US" b="1"/>
              <a:t>“Merry Christmas!” </a:t>
            </a:r>
          </a:p>
        </p:txBody>
      </p:sp>
      <p:pic>
        <p:nvPicPr>
          <p:cNvPr id="22535" name="Picture 7" descr="D:\images &amp; sounds\holiday\santslgh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114800"/>
            <a:ext cx="40005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dir="vert"/>
    <p:sndAc>
      <p:stSnd>
        <p:snd r:embed="rId3" name="santareally.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25" y="6096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25604"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Russia</a:t>
            </a:r>
          </a:p>
        </p:txBody>
      </p:sp>
      <p:pic>
        <p:nvPicPr>
          <p:cNvPr id="25605"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5606" name="Oval 6"/>
          <p:cNvSpPr>
            <a:spLocks noChangeArrowheads="1"/>
          </p:cNvSpPr>
          <p:nvPr/>
        </p:nvSpPr>
        <p:spPr bwMode="auto">
          <a:xfrm>
            <a:off x="4648200" y="1143000"/>
            <a:ext cx="1219200" cy="12192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1747"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Russia</a:t>
            </a:r>
          </a:p>
        </p:txBody>
      </p:sp>
      <p:sp>
        <p:nvSpPr>
          <p:cNvPr id="31748"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1749" name="Text Box 5"/>
          <p:cNvSpPr txBox="1">
            <a:spLocks noChangeArrowheads="1"/>
          </p:cNvSpPr>
          <p:nvPr/>
        </p:nvSpPr>
        <p:spPr bwMode="auto">
          <a:xfrm>
            <a:off x="1219200" y="1143000"/>
            <a:ext cx="690403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 the days of the Soviet Union, Christmas was not</a:t>
            </a:r>
          </a:p>
          <a:p>
            <a:r>
              <a:rPr lang="en-US" altLang="en-US"/>
              <a:t>celebrated very much. New Year was the important</a:t>
            </a:r>
          </a:p>
          <a:p>
            <a:r>
              <a:rPr lang="en-US" altLang="en-US"/>
              <a:t>time - when 'Father Frost' brought presents to children.</a:t>
            </a:r>
          </a:p>
          <a:p>
            <a:r>
              <a:rPr lang="en-US" altLang="en-US"/>
              <a:t>With the fall of Communism, Christmas can be openly</a:t>
            </a:r>
          </a:p>
          <a:p>
            <a:r>
              <a:rPr lang="en-US" altLang="en-US"/>
              <a:t>celebrated - either on December 25th; or more often on</a:t>
            </a:r>
          </a:p>
          <a:p>
            <a:r>
              <a:rPr lang="en-US" altLang="en-US"/>
              <a:t>January 7th. This unusual date is because the Russian</a:t>
            </a:r>
          </a:p>
          <a:p>
            <a:r>
              <a:rPr lang="en-US" altLang="en-US"/>
              <a:t>Orthodox church uses the old 'Julian' </a:t>
            </a:r>
          </a:p>
          <a:p>
            <a:r>
              <a:rPr lang="en-US" altLang="en-US"/>
              <a:t>calendar for religious celebration days. </a:t>
            </a:r>
          </a:p>
          <a:p>
            <a:r>
              <a:rPr lang="en-US" altLang="en-US"/>
              <a:t>Special Christmas food</a:t>
            </a:r>
          </a:p>
          <a:p>
            <a:r>
              <a:rPr lang="en-US" altLang="en-US"/>
              <a:t>includes cakes, pies and </a:t>
            </a:r>
          </a:p>
          <a:p>
            <a:r>
              <a:rPr lang="en-US" altLang="en-US"/>
              <a:t>'meat dumplings'. </a:t>
            </a:r>
          </a:p>
          <a:p>
            <a:r>
              <a:rPr lang="en-US" altLang="en-US" b="1"/>
              <a:t>“Pozdrevlyayu s prazdnikom </a:t>
            </a:r>
          </a:p>
          <a:p>
            <a:r>
              <a:rPr lang="en-US" altLang="en-US" b="1"/>
              <a:t>Rozhdestva is Novim Godom”</a:t>
            </a:r>
          </a:p>
          <a:p>
            <a:r>
              <a:rPr lang="en-US" altLang="en-US" b="1"/>
              <a:t>“Happy Birthday Jesus!”</a:t>
            </a:r>
          </a:p>
        </p:txBody>
      </p:sp>
      <p:pic>
        <p:nvPicPr>
          <p:cNvPr id="31750" name="Picture 6" descr="D:\images &amp; sounds\classroom\new\russ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0"/>
            <a:ext cx="2286000" cy="322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silent nightx.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30724"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China</a:t>
            </a:r>
          </a:p>
        </p:txBody>
      </p:sp>
      <p:pic>
        <p:nvPicPr>
          <p:cNvPr id="30725"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0726" name="Oval 6"/>
          <p:cNvSpPr>
            <a:spLocks noChangeArrowheads="1"/>
          </p:cNvSpPr>
          <p:nvPr/>
        </p:nvSpPr>
        <p:spPr bwMode="auto">
          <a:xfrm>
            <a:off x="5334000" y="1752600"/>
            <a:ext cx="990600" cy="9906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6627"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China</a:t>
            </a:r>
          </a:p>
        </p:txBody>
      </p:sp>
      <p:sp>
        <p:nvSpPr>
          <p:cNvPr id="26628"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6629" name="Text Box 5"/>
          <p:cNvSpPr txBox="1">
            <a:spLocks noChangeArrowheads="1"/>
          </p:cNvSpPr>
          <p:nvPr/>
        </p:nvSpPr>
        <p:spPr bwMode="auto">
          <a:xfrm>
            <a:off x="457200" y="1219200"/>
            <a:ext cx="840898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Christians in China celebrate by lighting their houses with </a:t>
            </a:r>
          </a:p>
          <a:p>
            <a:r>
              <a:rPr lang="en-US" altLang="en-US"/>
              <a:t>beautiful paper lanterns and decorating their Christmas trees, </a:t>
            </a:r>
          </a:p>
          <a:p>
            <a:r>
              <a:rPr lang="en-US" altLang="en-US"/>
              <a:t>which they call "Trees of Light," with paper chains, paper flowers, </a:t>
            </a:r>
          </a:p>
          <a:p>
            <a:r>
              <a:rPr lang="en-US" altLang="en-US"/>
              <a:t>and paper lanterns. Chinese Children hang muslin stockings and </a:t>
            </a:r>
          </a:p>
          <a:p>
            <a:r>
              <a:rPr lang="en-US" altLang="en-US"/>
              <a:t>await a visit from Santa Claus, whom they call Dun Che Lao Ren</a:t>
            </a:r>
          </a:p>
          <a:p>
            <a:r>
              <a:rPr lang="en-US" altLang="en-US"/>
              <a:t>(dwyn-chuh-lau-oh-run) which means "Christmas Old Man.". </a:t>
            </a:r>
          </a:p>
          <a:p>
            <a:r>
              <a:rPr lang="en-US" altLang="en-US"/>
              <a:t>Since the vast majority of the Chinese people are not Christian, the </a:t>
            </a:r>
          </a:p>
          <a:p>
            <a:r>
              <a:rPr lang="en-US" altLang="en-US"/>
              <a:t>main winter festival in China the Chinese New Year which takes </a:t>
            </a:r>
          </a:p>
          <a:p>
            <a:r>
              <a:rPr lang="en-US" altLang="en-US"/>
              <a:t>place toward the end of January. Now officially called the "Spring </a:t>
            </a:r>
          </a:p>
          <a:p>
            <a:r>
              <a:rPr lang="en-US" altLang="en-US"/>
              <a:t>Festival," it is a time when children receive new clothing, eat </a:t>
            </a:r>
          </a:p>
          <a:p>
            <a:r>
              <a:rPr lang="en-US" altLang="en-US"/>
              <a:t>Luxurious meals, receive new toys, and enjoy firecracker displays. </a:t>
            </a:r>
          </a:p>
          <a:p>
            <a:r>
              <a:rPr lang="en-US" altLang="en-US"/>
              <a:t>An important aspect of the New Year celebration is the worship of </a:t>
            </a:r>
          </a:p>
          <a:p>
            <a:r>
              <a:rPr lang="en-US" altLang="en-US"/>
              <a:t>ancestors. Portraits and paintings of ancestors are brought out and</a:t>
            </a:r>
          </a:p>
          <a:p>
            <a:r>
              <a:rPr lang="en-US" altLang="en-US"/>
              <a:t>hung in the main room of the home.</a:t>
            </a:r>
          </a:p>
        </p:txBody>
      </p:sp>
      <p:pic>
        <p:nvPicPr>
          <p:cNvPr id="26631" name="Picture 7" descr="D:\images &amp; sounds\holiday\firewrk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49213"/>
            <a:ext cx="1814512" cy="1627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sndAc>
      <p:stSnd>
        <p:snd r:embed="rId3" name="bang.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33796" name="WordArt 4"/>
          <p:cNvSpPr>
            <a:spLocks noChangeArrowheads="1" noChangeShapeType="1" noTextEdit="1"/>
          </p:cNvSpPr>
          <p:nvPr/>
        </p:nvSpPr>
        <p:spPr bwMode="auto">
          <a:xfrm>
            <a:off x="17526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Japan</a:t>
            </a:r>
          </a:p>
        </p:txBody>
      </p:sp>
      <p:pic>
        <p:nvPicPr>
          <p:cNvPr id="33797"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3798" name="Oval 6"/>
          <p:cNvSpPr>
            <a:spLocks noChangeArrowheads="1"/>
          </p:cNvSpPr>
          <p:nvPr/>
        </p:nvSpPr>
        <p:spPr bwMode="auto">
          <a:xfrm>
            <a:off x="6172200" y="1981200"/>
            <a:ext cx="304800" cy="4572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3076" name="WordArt 4"/>
          <p:cNvSpPr>
            <a:spLocks noChangeArrowheads="1" noChangeShapeType="1" noTextEdit="1"/>
          </p:cNvSpPr>
          <p:nvPr/>
        </p:nvSpPr>
        <p:spPr bwMode="auto">
          <a:xfrm>
            <a:off x="20574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Germany</a:t>
            </a:r>
          </a:p>
        </p:txBody>
      </p:sp>
      <p:pic>
        <p:nvPicPr>
          <p:cNvPr id="3077"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079" name="Oval 7"/>
          <p:cNvSpPr>
            <a:spLocks noChangeArrowheads="1"/>
          </p:cNvSpPr>
          <p:nvPr/>
        </p:nvSpPr>
        <p:spPr bwMode="auto">
          <a:xfrm>
            <a:off x="4495800" y="1905000"/>
            <a:ext cx="304800" cy="2286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32771" name="WordArt 3"/>
          <p:cNvSpPr>
            <a:spLocks noChangeArrowheads="1" noChangeShapeType="1" noTextEdit="1"/>
          </p:cNvSpPr>
          <p:nvPr/>
        </p:nvSpPr>
        <p:spPr bwMode="auto">
          <a:xfrm>
            <a:off x="26670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Japan</a:t>
            </a:r>
          </a:p>
        </p:txBody>
      </p:sp>
      <p:sp>
        <p:nvSpPr>
          <p:cNvPr id="32772"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2773" name="Text Box 5"/>
          <p:cNvSpPr txBox="1">
            <a:spLocks noChangeArrowheads="1"/>
          </p:cNvSpPr>
          <p:nvPr/>
        </p:nvSpPr>
        <p:spPr bwMode="auto">
          <a:xfrm>
            <a:off x="158750" y="914400"/>
            <a:ext cx="90805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Christmas was introduced in Japan by the Christian missionaries, </a:t>
            </a:r>
          </a:p>
          <a:p>
            <a:r>
              <a:rPr lang="en-US" altLang="en-US"/>
              <a:t>and for many years the only people who celebrated it were those </a:t>
            </a:r>
          </a:p>
          <a:p>
            <a:r>
              <a:rPr lang="en-US" altLang="en-US"/>
              <a:t>who had turned to the Christian faith. But now the Christmas season </a:t>
            </a:r>
          </a:p>
          <a:p>
            <a:r>
              <a:rPr lang="en-US" altLang="en-US"/>
              <a:t>in Japan is full of meaning and is almost universally observed. The </a:t>
            </a:r>
          </a:p>
          <a:p>
            <a:r>
              <a:rPr lang="en-US" altLang="en-US"/>
              <a:t>idea of exchanging gifts seems to appeal strongly to the Japanese </a:t>
            </a:r>
          </a:p>
          <a:p>
            <a:r>
              <a:rPr lang="en-US" altLang="en-US"/>
              <a:t>people. The tradesmen have commercialized Christmas just as our </a:t>
            </a:r>
          </a:p>
          <a:p>
            <a:r>
              <a:rPr lang="en-US" altLang="en-US"/>
              <a:t>western shops have done. For several weeks before the day, the stores</a:t>
            </a:r>
          </a:p>
          <a:p>
            <a:r>
              <a:rPr lang="en-US" altLang="en-US"/>
              <a:t>shout Christmas. There are decorations and wonderful displays </a:t>
            </a:r>
          </a:p>
          <a:p>
            <a:r>
              <a:rPr lang="en-US" altLang="en-US"/>
              <a:t>of appropriate gifts for men, women, and children -- especially children.</a:t>
            </a:r>
          </a:p>
          <a:p>
            <a:r>
              <a:rPr lang="en-US" altLang="en-US"/>
              <a:t>In Japan there is a god or priest known as Hoteiosho, who closely </a:t>
            </a:r>
          </a:p>
          <a:p>
            <a:r>
              <a:rPr lang="en-US" altLang="en-US"/>
              <a:t>resembles our Santa Claus.  He is always pictured as a kind old man </a:t>
            </a:r>
          </a:p>
          <a:p>
            <a:r>
              <a:rPr lang="en-US" altLang="en-US"/>
              <a:t>carrying a huge pack. He is thought to have eyes in the back of his head. </a:t>
            </a:r>
          </a:p>
          <a:p>
            <a:r>
              <a:rPr lang="en-US" altLang="en-US"/>
              <a:t>It is well for the children to be good when this all-seeing gentleman is</a:t>
            </a:r>
          </a:p>
          <a:p>
            <a:r>
              <a:rPr lang="en-US" altLang="en-US"/>
              <a:t>abroad.</a:t>
            </a:r>
          </a:p>
        </p:txBody>
      </p:sp>
      <p:pic>
        <p:nvPicPr>
          <p:cNvPr id="32774" name="Picture 6" descr="D:\images &amp; sounds\holiday\xmasgiftsx.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7188" y="0"/>
            <a:ext cx="1166812"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sndAc>
      <p:stSnd>
        <p:snd r:embed="rId3" name="xmassyndicat.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images &amp; sounds\holiday\xmastree0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228600" y="9906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9701" name="Text Box 5"/>
          <p:cNvSpPr txBox="1">
            <a:spLocks noChangeArrowheads="1"/>
          </p:cNvSpPr>
          <p:nvPr/>
        </p:nvSpPr>
        <p:spPr bwMode="auto">
          <a:xfrm>
            <a:off x="492125" y="1219200"/>
            <a:ext cx="8332788"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a:t>For more Christmas celebrations </a:t>
            </a:r>
          </a:p>
          <a:p>
            <a:pPr algn="ctr"/>
            <a:r>
              <a:rPr lang="en-US" altLang="en-US" sz="4400"/>
              <a:t>around the world, visit </a:t>
            </a:r>
            <a:r>
              <a:rPr lang="en-US" altLang="en-US" sz="4400" b="1">
                <a:hlinkClick r:id="rId6"/>
              </a:rPr>
              <a:t>Christmas</a:t>
            </a:r>
            <a:r>
              <a:rPr lang="en-US" altLang="en-US" sz="4400"/>
              <a:t> </a:t>
            </a:r>
          </a:p>
          <a:p>
            <a:pPr algn="ctr"/>
            <a:r>
              <a:rPr lang="en-US" altLang="en-US" sz="4400" b="1">
                <a:hlinkClick r:id="rId6"/>
              </a:rPr>
              <a:t>Worldview</a:t>
            </a:r>
            <a:r>
              <a:rPr lang="en-US" altLang="en-US" sz="4400" b="1"/>
              <a:t>,</a:t>
            </a:r>
            <a:r>
              <a:rPr lang="en-US" altLang="en-US" sz="4400"/>
              <a:t> </a:t>
            </a:r>
            <a:r>
              <a:rPr lang="en-US" altLang="en-US" sz="4400" b="1">
                <a:hlinkClick r:id="rId7"/>
              </a:rPr>
              <a:t>Christmas </a:t>
            </a:r>
          </a:p>
          <a:p>
            <a:pPr algn="ctr"/>
            <a:r>
              <a:rPr lang="en-US" altLang="en-US" sz="4400" b="1">
                <a:hlinkClick r:id="rId7"/>
              </a:rPr>
              <a:t>Celebrations</a:t>
            </a:r>
          </a:p>
          <a:p>
            <a:pPr algn="ctr"/>
            <a:r>
              <a:rPr lang="en-US" altLang="en-US" sz="4400" b="1">
                <a:hlinkClick r:id="rId7"/>
              </a:rPr>
              <a:t>Around the World</a:t>
            </a:r>
            <a:r>
              <a:rPr lang="en-US" altLang="en-US" sz="4400"/>
              <a:t>, and </a:t>
            </a:r>
            <a:r>
              <a:rPr lang="en-US" altLang="en-US" sz="4400" b="1">
                <a:hlinkClick r:id="rId8"/>
              </a:rPr>
              <a:t>Christmas</a:t>
            </a:r>
          </a:p>
          <a:p>
            <a:pPr algn="ctr"/>
            <a:r>
              <a:rPr lang="en-US" altLang="en-US" sz="4400" b="1">
                <a:hlinkClick r:id="rId8"/>
              </a:rPr>
              <a:t>Traditions Around the World</a:t>
            </a:r>
            <a:r>
              <a:rPr lang="en-US" altLang="en-US" sz="4400"/>
              <a:t>.</a:t>
            </a:r>
          </a:p>
        </p:txBody>
      </p:sp>
      <p:pic>
        <p:nvPicPr>
          <p:cNvPr id="29703" name="Picture 7" descr="D:\images &amp; sounds\classroom\new\new-world-mini.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334000"/>
            <a:ext cx="1120775" cy="879475"/>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D:\images &amp; sounds\animated gifs\earthanim.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286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xmaswish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merrysma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2438400" y="762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Germany</a:t>
            </a:r>
          </a:p>
        </p:txBody>
      </p:sp>
      <p:sp>
        <p:nvSpPr>
          <p:cNvPr id="5127" name="Text Box 7"/>
          <p:cNvSpPr txBox="1">
            <a:spLocks noChangeArrowheads="1"/>
          </p:cNvSpPr>
          <p:nvPr/>
        </p:nvSpPr>
        <p:spPr bwMode="auto">
          <a:xfrm>
            <a:off x="95250" y="923925"/>
            <a:ext cx="90487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Germans love to decorate their houses at Christmas.  Many houses will </a:t>
            </a:r>
          </a:p>
          <a:p>
            <a:r>
              <a:rPr lang="en-US" altLang="en-US"/>
              <a:t>have little wooden frames holding electric candles in their windows, </a:t>
            </a:r>
          </a:p>
          <a:p>
            <a:r>
              <a:rPr lang="en-US" altLang="en-US"/>
              <a:t>and coloured pictures of paper or plastic which look beautiful from</a:t>
            </a:r>
          </a:p>
          <a:p>
            <a:r>
              <a:rPr lang="en-US" altLang="en-US"/>
              <a:t>the outside at night. Often too, they will have an 'Adventskranz' – </a:t>
            </a:r>
          </a:p>
          <a:p>
            <a:r>
              <a:rPr lang="en-US" altLang="en-US"/>
              <a:t>a wreath of leaves with four candles.  (Advent - meaning 'coming' – </a:t>
            </a:r>
          </a:p>
          <a:p>
            <a:r>
              <a:rPr lang="en-US" altLang="en-US"/>
              <a:t>is the 4 week period before Christmas). On each Sunday of Advent, </a:t>
            </a:r>
          </a:p>
          <a:p>
            <a:r>
              <a:rPr lang="en-US" altLang="en-US"/>
              <a:t>Another candle is lit. Most homes will also have little wooden    </a:t>
            </a:r>
          </a:p>
          <a:p>
            <a:r>
              <a:rPr lang="en-US" altLang="en-US"/>
              <a:t>'cribs' - a small model of the stable where Jesus was born, with Mary, </a:t>
            </a:r>
          </a:p>
          <a:p>
            <a:r>
              <a:rPr lang="en-US" altLang="en-US"/>
              <a:t>Joseph, Baby Jesus, and animals. Children leave letters on their window </a:t>
            </a:r>
          </a:p>
          <a:p>
            <a:r>
              <a:rPr lang="en-US" altLang="en-US"/>
              <a:t>sills for Christkind, a winged figure dressed in white robes and a </a:t>
            </a:r>
          </a:p>
          <a:p>
            <a:r>
              <a:rPr lang="en-US" altLang="en-US"/>
              <a:t>golden crown who distributes gifts. Father Christmas – </a:t>
            </a:r>
          </a:p>
          <a:p>
            <a:r>
              <a:rPr lang="en-US" altLang="en-US"/>
              <a:t>'Der Weihnachtsmann' - brings presents in the late afternoon of </a:t>
            </a:r>
          </a:p>
          <a:p>
            <a:r>
              <a:rPr lang="en-US" altLang="en-US"/>
              <a:t>Christmas Eve (December 24th), after people have been to a church </a:t>
            </a:r>
          </a:p>
          <a:p>
            <a:r>
              <a:rPr lang="en-US" altLang="en-US"/>
              <a:t>meeting.  The presents are then found under the Christmas tree. One</a:t>
            </a:r>
          </a:p>
          <a:p>
            <a:r>
              <a:rPr lang="en-US" altLang="en-US"/>
              <a:t>person in the family will ring a bell and call everyone to come to the </a:t>
            </a:r>
          </a:p>
          <a:p>
            <a:r>
              <a:rPr lang="en-US" altLang="en-US"/>
              <a:t>room. </a:t>
            </a:r>
            <a:r>
              <a:rPr lang="en-US" altLang="en-US" b="1"/>
              <a:t>“Froehliche Weihnachten” “Merry Christmas!”</a:t>
            </a:r>
          </a:p>
        </p:txBody>
      </p:sp>
      <p:pic>
        <p:nvPicPr>
          <p:cNvPr id="5128" name="Picture 8" descr="D:\images &amp; sounds\classroom\new\german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60325"/>
            <a:ext cx="930275" cy="93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sndAc>
      <p:stSnd>
        <p:snd r:embed="rId3" name="silent nightx.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D:\images &amp; sounds\classroom\new\worldview-ne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27652" name="WordArt 4"/>
          <p:cNvSpPr>
            <a:spLocks noChangeArrowheads="1" noChangeShapeType="1" noTextEdit="1"/>
          </p:cNvSpPr>
          <p:nvPr/>
        </p:nvSpPr>
        <p:spPr bwMode="auto">
          <a:xfrm>
            <a:off x="20574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Belgium</a:t>
            </a:r>
          </a:p>
        </p:txBody>
      </p:sp>
      <p:pic>
        <p:nvPicPr>
          <p:cNvPr id="27653" name="Picture 5"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7654" name="Oval 6"/>
          <p:cNvSpPr>
            <a:spLocks noChangeArrowheads="1"/>
          </p:cNvSpPr>
          <p:nvPr/>
        </p:nvSpPr>
        <p:spPr bwMode="auto">
          <a:xfrm>
            <a:off x="4495800" y="1981200"/>
            <a:ext cx="228600" cy="152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28675" name="WordArt 3"/>
          <p:cNvSpPr>
            <a:spLocks noChangeArrowheads="1" noChangeShapeType="1" noTextEdit="1"/>
          </p:cNvSpPr>
          <p:nvPr/>
        </p:nvSpPr>
        <p:spPr bwMode="auto">
          <a:xfrm>
            <a:off x="2667000" y="2286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Belgium</a:t>
            </a:r>
          </a:p>
        </p:txBody>
      </p:sp>
      <p:sp>
        <p:nvSpPr>
          <p:cNvPr id="28676" name="Text Box 4"/>
          <p:cNvSpPr txBox="1">
            <a:spLocks noChangeArrowheads="1"/>
          </p:cNvSpPr>
          <p:nvPr/>
        </p:nvSpPr>
        <p:spPr bwMode="auto">
          <a:xfrm>
            <a:off x="1447800" y="1371600"/>
            <a:ext cx="69040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 the days of the Soviet Union, Christmas was not</a:t>
            </a:r>
          </a:p>
          <a:p>
            <a:r>
              <a:rPr lang="en-US" altLang="en-US"/>
              <a:t>celebrated very much. New Year was the important</a:t>
            </a:r>
          </a:p>
          <a:p>
            <a:r>
              <a:rPr lang="en-US" altLang="en-US"/>
              <a:t>time - when 'Father Frost' brought presents to children.</a:t>
            </a:r>
          </a:p>
          <a:p>
            <a:r>
              <a:rPr lang="en-US" altLang="en-US"/>
              <a:t>With the fall of Communism, Christmas can be openly</a:t>
            </a:r>
          </a:p>
          <a:p>
            <a:r>
              <a:rPr lang="en-US" altLang="en-US"/>
              <a:t>celebrated - either on December 25th; or more often on</a:t>
            </a:r>
          </a:p>
          <a:p>
            <a:r>
              <a:rPr lang="en-US" altLang="en-US"/>
              <a:t>January 7th. This unusual date is because the Russian</a:t>
            </a:r>
          </a:p>
          <a:p>
            <a:r>
              <a:rPr lang="en-US" altLang="en-US"/>
              <a:t>Orthodox church uses the old 'Julian' calendar for</a:t>
            </a:r>
          </a:p>
          <a:p>
            <a:r>
              <a:rPr lang="en-US" altLang="en-US"/>
              <a:t>religious celebration days. Special Christmas food</a:t>
            </a:r>
          </a:p>
          <a:p>
            <a:r>
              <a:rPr lang="en-US" altLang="en-US"/>
              <a:t>includes cakes, pies and 'meat dumplings'. </a:t>
            </a:r>
          </a:p>
        </p:txBody>
      </p:sp>
      <p:pic>
        <p:nvPicPr>
          <p:cNvPr id="28677" name="Picture 5" descr="D:\images &amp; sounds\classroom\new\belguim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797425"/>
            <a:ext cx="2857500" cy="190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sndAc>
      <p:stSnd>
        <p:snd r:embed="rId3" name="yummy.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images &amp; sounds\classroom\new\worldview-new.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8196" name="WordArt 4"/>
          <p:cNvSpPr>
            <a:spLocks noChangeArrowheads="1" noChangeShapeType="1" noTextEdit="1"/>
          </p:cNvSpPr>
          <p:nvPr/>
        </p:nvSpPr>
        <p:spPr bwMode="auto">
          <a:xfrm>
            <a:off x="2057400" y="4419600"/>
            <a:ext cx="5715000" cy="769938"/>
          </a:xfrm>
          <a:prstGeom prst="rect">
            <a:avLst/>
          </a:prstGeom>
        </p:spPr>
        <p:txBody>
          <a:bodyPr wrap="none" fromWordArt="1">
            <a:prstTxWarp prst="textPlain">
              <a:avLst>
                <a:gd name="adj" fmla="val 50000"/>
              </a:avLst>
            </a:prstTxWarp>
          </a:bodyPr>
          <a:lstStyle/>
          <a:p>
            <a:pPr algn="ctr"/>
            <a:r>
              <a:rPr lang="en-US" sz="44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Australia</a:t>
            </a:r>
          </a:p>
        </p:txBody>
      </p:sp>
      <p:pic>
        <p:nvPicPr>
          <p:cNvPr id="8197" name="Picture 5"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8198" name="Oval 6"/>
          <p:cNvSpPr>
            <a:spLocks noChangeArrowheads="1"/>
          </p:cNvSpPr>
          <p:nvPr/>
        </p:nvSpPr>
        <p:spPr bwMode="auto">
          <a:xfrm>
            <a:off x="6019800" y="2895600"/>
            <a:ext cx="762000" cy="7620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sndAc>
      <p:stSnd>
        <p:snd r:embed="rId3" name="australianchristma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mages &amp; sounds\holiday\xmastree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16387" name="WordArt 3"/>
          <p:cNvSpPr>
            <a:spLocks noChangeArrowheads="1" noChangeShapeType="1" noTextEdit="1"/>
          </p:cNvSpPr>
          <p:nvPr/>
        </p:nvSpPr>
        <p:spPr bwMode="auto">
          <a:xfrm>
            <a:off x="2362200" y="228600"/>
            <a:ext cx="3505200" cy="914400"/>
          </a:xfrm>
          <a:prstGeom prst="rect">
            <a:avLst/>
          </a:prstGeom>
        </p:spPr>
        <p:txBody>
          <a:bodyPr wrap="none" fromWordArt="1">
            <a:prstTxWarp prst="textPlain">
              <a:avLst>
                <a:gd name="adj" fmla="val 50000"/>
              </a:avLst>
            </a:prstTxWarp>
          </a:bodyPr>
          <a:lstStyle/>
          <a:p>
            <a:pPr algn="ctr"/>
            <a:r>
              <a:rPr lang="en-US" sz="32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Australia</a:t>
            </a:r>
          </a:p>
        </p:txBody>
      </p:sp>
      <p:sp>
        <p:nvSpPr>
          <p:cNvPr id="16388" name="Text Box 4"/>
          <p:cNvSpPr txBox="1">
            <a:spLocks noChangeArrowheads="1"/>
          </p:cNvSpPr>
          <p:nvPr/>
        </p:nvSpPr>
        <p:spPr bwMode="auto">
          <a:xfrm>
            <a:off x="0" y="1066800"/>
            <a:ext cx="902176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Christmas over here in Australia seems to be more casual than </a:t>
            </a:r>
          </a:p>
          <a:p>
            <a:r>
              <a:rPr lang="en-US" altLang="en-US"/>
              <a:t>anywhere else, from all the reports I've heard. We'll have breakfast </a:t>
            </a:r>
          </a:p>
          <a:p>
            <a:r>
              <a:rPr lang="en-US" altLang="en-US"/>
              <a:t>with our immediate families, first, if we're staying at our own house </a:t>
            </a:r>
          </a:p>
          <a:p>
            <a:r>
              <a:rPr lang="en-US" altLang="en-US"/>
              <a:t>or a hotel. It's normally bacon, eggs, toast, and black pudding (Yum!). </a:t>
            </a:r>
          </a:p>
          <a:p>
            <a:r>
              <a:rPr lang="en-US" altLang="en-US"/>
              <a:t>Then, at about 11 am, we go to a relative's house or they come to </a:t>
            </a:r>
          </a:p>
          <a:p>
            <a:r>
              <a:rPr lang="en-US" altLang="en-US"/>
              <a:t>ours - normally we swap each Christmas. We open some presents, </a:t>
            </a:r>
          </a:p>
          <a:p>
            <a:r>
              <a:rPr lang="en-US" altLang="en-US"/>
              <a:t>And have our lunch, which would be prawns, and crab, things like </a:t>
            </a:r>
          </a:p>
          <a:p>
            <a:r>
              <a:rPr lang="en-US" altLang="en-US"/>
              <a:t>that. After lunch, we open more presents, and explore them! Then, </a:t>
            </a:r>
          </a:p>
          <a:p>
            <a:r>
              <a:rPr lang="en-US" altLang="en-US"/>
              <a:t>the 'over 30s' have a nap, while we younger ones give each other </a:t>
            </a:r>
          </a:p>
          <a:p>
            <a:r>
              <a:rPr lang="en-US" altLang="en-US"/>
              <a:t>little presents, normally not more than five to ten dollars each. </a:t>
            </a:r>
          </a:p>
          <a:p>
            <a:r>
              <a:rPr lang="en-US" altLang="en-US"/>
              <a:t>Then, we have a swim if there's a pool anywhere nearby, but if there </a:t>
            </a:r>
          </a:p>
          <a:p>
            <a:r>
              <a:rPr lang="en-US" altLang="en-US"/>
              <a:t>isn't, we go to a park, or something like that. We have our main meal at</a:t>
            </a:r>
          </a:p>
          <a:p>
            <a:r>
              <a:rPr lang="en-US" altLang="en-US"/>
              <a:t>dinner time. Turkey, chicken, fish, crab, prawns, potato, pumpkin, peas, </a:t>
            </a:r>
          </a:p>
          <a:p>
            <a:r>
              <a:rPr lang="en-US" altLang="en-US"/>
              <a:t>pudding -the works and reminisce over the year. Then we sleep. </a:t>
            </a:r>
          </a:p>
          <a:p>
            <a:r>
              <a:rPr lang="en-US" altLang="en-US"/>
              <a:t>And that's all Christmas is over here.</a:t>
            </a:r>
          </a:p>
        </p:txBody>
      </p:sp>
      <p:pic>
        <p:nvPicPr>
          <p:cNvPr id="16391" name="Picture 7" descr="D:\images &amp; sounds\holiday\xmasgiftani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0"/>
            <a:ext cx="1336675" cy="124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7540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images &amp; sounds\classroom\new\worldview-new.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33400"/>
            <a:ext cx="5108575" cy="3336925"/>
          </a:xfrm>
          <a:prstGeom prst="rect">
            <a:avLst/>
          </a:prstGeom>
          <a:noFill/>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3352800" y="4267200"/>
            <a:ext cx="3048000" cy="1371600"/>
          </a:xfrm>
          <a:prstGeom prst="rect">
            <a:avLst/>
          </a:prstGeom>
        </p:spPr>
        <p:txBody>
          <a:bodyPr wrap="none" fromWordArt="1">
            <a:prstTxWarp prst="textPlain">
              <a:avLst>
                <a:gd name="adj" fmla="val 50000"/>
              </a:avLst>
            </a:prstTxWarp>
          </a:bodyPr>
          <a:lstStyle/>
          <a:p>
            <a:pPr algn="ctr"/>
            <a:r>
              <a:rPr lang="en-US" sz="6000" b="1" kern="10">
                <a:ln w="19050">
                  <a:solidFill>
                    <a:srgbClr val="FFFFFF"/>
                  </a:solidFill>
                  <a:round/>
                  <a:headEnd/>
                  <a:tailEnd/>
                </a:ln>
                <a:solidFill>
                  <a:srgbClr val="006600"/>
                </a:solidFill>
                <a:effectLst>
                  <a:outerShdw dist="35921" dir="2700000" algn="ctr" rotWithShape="0">
                    <a:srgbClr val="990000"/>
                  </a:outerShdw>
                </a:effectLst>
                <a:latin typeface="Comic Sans MS" panose="030F0702030302020204" pitchFamily="66" charset="0"/>
              </a:rPr>
              <a:t>Italy</a:t>
            </a:r>
          </a:p>
        </p:txBody>
      </p:sp>
      <p:pic>
        <p:nvPicPr>
          <p:cNvPr id="6149" name="Picture 5" descr="D:\images &amp; sounds\holiday\xmastree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86400"/>
            <a:ext cx="754063" cy="936625"/>
          </a:xfrm>
          <a:prstGeom prst="rect">
            <a:avLst/>
          </a:prstGeom>
          <a:noFill/>
          <a:extLst>
            <a:ext uri="{909E8E84-426E-40DD-AFC4-6F175D3DCCD1}">
              <a14:hiddenFill xmlns:a14="http://schemas.microsoft.com/office/drawing/2010/main">
                <a:solidFill>
                  <a:srgbClr val="FFFFFF"/>
                </a:solidFill>
              </a14:hiddenFill>
            </a:ext>
          </a:extLst>
        </p:spPr>
      </p:pic>
      <p:sp>
        <p:nvSpPr>
          <p:cNvPr id="6150" name="Oval 6"/>
          <p:cNvSpPr>
            <a:spLocks noChangeArrowheads="1"/>
          </p:cNvSpPr>
          <p:nvPr/>
        </p:nvSpPr>
        <p:spPr bwMode="auto">
          <a:xfrm>
            <a:off x="4495800" y="2057400"/>
            <a:ext cx="381000" cy="3810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over dir="r"/>
    <p:sndAc>
      <p:stSnd>
        <p:snd r:embed="rId3" name="snor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theme/theme1.xml><?xml version="1.0" encoding="utf-8"?>
<a:theme xmlns:a="http://schemas.openxmlformats.org/drawingml/2006/main" name="Default Design">
  <a:themeElements>
    <a:clrScheme name="">
      <a:dk1>
        <a:srgbClr val="000000"/>
      </a:dk1>
      <a:lt1>
        <a:srgbClr val="FF3300"/>
      </a:lt1>
      <a:dk2>
        <a:srgbClr val="000000"/>
      </a:dk2>
      <a:lt2>
        <a:srgbClr val="808080"/>
      </a:lt2>
      <a:accent1>
        <a:srgbClr val="00CC99"/>
      </a:accent1>
      <a:accent2>
        <a:srgbClr val="3333CC"/>
      </a:accent2>
      <a:accent3>
        <a:srgbClr val="FFADAA"/>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2250</Words>
  <Application>Microsoft Office PowerPoint</Application>
  <PresentationFormat>On-screen Show (4:3)</PresentationFormat>
  <Paragraphs>228</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Jefferson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dc:creator>
  <cp:lastModifiedBy>lindie</cp:lastModifiedBy>
  <cp:revision>18</cp:revision>
  <dcterms:created xsi:type="dcterms:W3CDTF">1999-11-27T03:15:33Z</dcterms:created>
  <dcterms:modified xsi:type="dcterms:W3CDTF">2014-12-19T14:39:07Z</dcterms:modified>
</cp:coreProperties>
</file>