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"/>
  </p:sldMasterIdLst>
  <p:notesMasterIdLst>
    <p:notesMasterId r:id="rId25"/>
  </p:notesMasterIdLst>
  <p:handoutMasterIdLst>
    <p:handoutMasterId r:id="rId26"/>
  </p:handoutMasterIdLst>
  <p:sldIdLst>
    <p:sldId id="256" r:id="rId3"/>
    <p:sldId id="257" r:id="rId4"/>
    <p:sldId id="268" r:id="rId5"/>
    <p:sldId id="269" r:id="rId6"/>
    <p:sldId id="270" r:id="rId7"/>
    <p:sldId id="271" r:id="rId8"/>
    <p:sldId id="272" r:id="rId9"/>
    <p:sldId id="258" r:id="rId10"/>
    <p:sldId id="273" r:id="rId11"/>
    <p:sldId id="259" r:id="rId12"/>
    <p:sldId id="260" r:id="rId13"/>
    <p:sldId id="276" r:id="rId14"/>
    <p:sldId id="261" r:id="rId15"/>
    <p:sldId id="277" r:id="rId16"/>
    <p:sldId id="278" r:id="rId17"/>
    <p:sldId id="274" r:id="rId18"/>
    <p:sldId id="275" r:id="rId19"/>
    <p:sldId id="263" r:id="rId20"/>
    <p:sldId id="279" r:id="rId21"/>
    <p:sldId id="282" r:id="rId22"/>
    <p:sldId id="280" r:id="rId23"/>
    <p:sldId id="28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1" autoAdjust="0"/>
    <p:restoredTop sz="91382" autoAdjust="0"/>
  </p:normalViewPr>
  <p:slideViewPr>
    <p:cSldViewPr snapToGrid="0" showGuides="1">
      <p:cViewPr varScale="1">
        <p:scale>
          <a:sx n="68" d="100"/>
          <a:sy n="68" d="100"/>
        </p:scale>
        <p:origin x="756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2" d="100"/>
          <a:sy n="82" d="100"/>
        </p:scale>
        <p:origin x="252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B8596-2424-4EE1-B7D4-EE0B5EFA943D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B3DF5-E5B6-4B45-B21A-9494872AB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19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5862F0-8E30-41EF-92AD-D5FFFDA34703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C9593-C317-445E-8EA1-13B264B0B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67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C9593-C317-445E-8EA1-13B264B0B5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19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 essential questions in small groups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C9593-C317-445E-8EA1-13B264B0B5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9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Treaty of Versailles Worksheet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C9593-C317-445E-8EA1-13B264B0B5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47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Analyze</a:t>
            </a:r>
            <a:r>
              <a:rPr lang="en-US" baseline="0" dirty="0" smtClean="0"/>
              <a:t> the resentments that the future Axis Powers of WWII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77BEB-0F6E-A54C-8F86-681854700C9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433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(* - longer section for advanced students) **probably 2-3? days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C9593-C317-445E-8EA1-13B264B0B5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88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Study Guide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C9593-C317-445E-8EA1-13B264B0B5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18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C9593-C317-445E-8EA1-13B264B0B5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02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students to discuss graph in small groups,</a:t>
            </a:r>
            <a:r>
              <a:rPr lang="en-US" baseline="0" dirty="0" smtClean="0"/>
              <a:t> “what does the pie chart tell us about the human costs to the war?”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C9593-C317-445E-8EA1-13B264B0B5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94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students read the red</a:t>
            </a:r>
            <a:r>
              <a:rPr lang="en-US" baseline="0" dirty="0" smtClean="0"/>
              <a:t> highlighted box and analyze the pie charts (small discussion)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C9593-C317-445E-8EA1-13B264B0B5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39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Mention- this was BEFORE the war (was a cause) **</a:t>
            </a:r>
            <a:r>
              <a:rPr lang="en-US" baseline="0" dirty="0" smtClean="0"/>
              <a:t>use as a reference back to IMPERIALISM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C9593-C317-445E-8EA1-13B264B0B5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96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600" dirty="0" smtClean="0"/>
              <a:t>Page 474 – What</a:t>
            </a:r>
            <a:r>
              <a:rPr lang="en-US" sz="600" baseline="0" dirty="0" smtClean="0"/>
              <a:t> were some individual goals of each of the “big 3”?</a:t>
            </a:r>
            <a:br>
              <a:rPr lang="en-US" sz="600" baseline="0" dirty="0" smtClean="0"/>
            </a:br>
            <a:r>
              <a:rPr lang="en-US" sz="600" baseline="0" dirty="0" smtClean="0"/>
              <a:t>Wilson – peace without victory / George – post war Britain “fit for heroes” / Clemenceau – Weaken Germany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C9593-C317-445E-8EA1-13B264B0B5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670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http://www.american-historama.org/1913-1928-ww1-prohibition-era/fourteen-points.htm - go to link and answer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C9593-C317-445E-8EA1-13B264B0B5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07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political cartoon</a:t>
            </a:r>
            <a:r>
              <a:rPr lang="en-US" baseline="0" dirty="0" smtClean="0"/>
              <a:t> in small groups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C9593-C317-445E-8EA1-13B264B0B5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69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Analyze the map and compare</a:t>
            </a:r>
            <a:r>
              <a:rPr lang="en-US" baseline="0" dirty="0" smtClean="0"/>
              <a:t> the differences from 1914-1923 and today’s 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C9593-C317-445E-8EA1-13B264B0B5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88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A58A-A73D-456B-8E2D-982D1E0E9CF5}" type="datetime1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1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9FDF-F246-4DE4-AB20-5FB7A1FE58D2}" type="datetime1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4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B9A1F-71BA-4EFB-8F26-2CC8A39A31F6}" type="datetime1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00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19B7B-2129-4AF2-995E-3F29E352549E}" type="datetime1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7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4D3C-A410-4C06-A87F-E8E981B616CA}" type="datetime1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13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D05EE-1515-421A-8654-FA50C17076AA}" type="datetime1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15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FF936-19E2-4FB2-803E-21CF5C4C62D6}" type="datetime1">
              <a:rPr lang="en-US" smtClean="0"/>
              <a:t>5/8/2017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0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92036-C962-487A-A1AE-B5119C4F0D80}" type="datetime1">
              <a:rPr lang="en-US" smtClean="0"/>
              <a:t>5/8/2017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1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8AD3-CC82-46B3-839C-C6472D637450}" type="datetime1">
              <a:rPr lang="en-US" smtClean="0"/>
              <a:t>5/8/2017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8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1D2B-B255-4E97-81FB-F96C55172EBC}" type="datetime1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5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8661-8676-41D0-ABB8-6C6C468B33B7}" type="datetime1">
              <a:rPr lang="en-US" smtClean="0"/>
              <a:t>5/8/2017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85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C733B2A-819D-4990-B6F7-40D2F248FE22}" type="datetime1">
              <a:rPr lang="en-US" smtClean="0"/>
              <a:t>5/8/2017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624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040" y="4789645"/>
            <a:ext cx="10874326" cy="106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World Cultures – WWI mini-unit #3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040" y="1286022"/>
            <a:ext cx="7572325" cy="3496994"/>
          </a:xfrm>
        </p:spPr>
        <p:txBody>
          <a:bodyPr/>
          <a:lstStyle/>
          <a:p>
            <a:pPr algn="ctr"/>
            <a:r>
              <a:rPr lang="en-US" sz="8800" dirty="0" smtClean="0">
                <a:solidFill>
                  <a:srgbClr val="00B0F0"/>
                </a:solidFill>
                <a:latin typeface="Castellar" panose="020A0402060406010301" pitchFamily="18" charset="0"/>
              </a:rPr>
              <a:t>Treaty </a:t>
            </a:r>
            <a:br>
              <a:rPr lang="en-US" sz="8800" dirty="0" smtClean="0">
                <a:solidFill>
                  <a:srgbClr val="00B0F0"/>
                </a:solidFill>
                <a:latin typeface="Castellar" panose="020A0402060406010301" pitchFamily="18" charset="0"/>
              </a:rPr>
            </a:br>
            <a:r>
              <a:rPr lang="en-US" sz="8800" dirty="0" smtClean="0">
                <a:solidFill>
                  <a:srgbClr val="00B0F0"/>
                </a:solidFill>
                <a:latin typeface="Castellar" panose="020A0402060406010301" pitchFamily="18" charset="0"/>
              </a:rPr>
              <a:t>of Versailles</a:t>
            </a:r>
            <a:endParaRPr lang="en-US" sz="8800" dirty="0">
              <a:solidFill>
                <a:srgbClr val="00B0F0"/>
              </a:solidFill>
              <a:latin typeface="Castellar" panose="020A0402060406010301" pitchFamily="18" charset="0"/>
            </a:endParaRPr>
          </a:p>
        </p:txBody>
      </p:sp>
      <p:pic>
        <p:nvPicPr>
          <p:cNvPr id="1026" name="Picture 2" descr="Image result for treaty of versail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5" y="-10147"/>
            <a:ext cx="4546405" cy="692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47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Wilson;s 14 point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972" y="0"/>
            <a:ext cx="90736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53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4744" y="703385"/>
            <a:ext cx="11830928" cy="6042074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400" dirty="0" smtClean="0"/>
              <a:t>Allies forced representatives of </a:t>
            </a:r>
            <a:r>
              <a:rPr lang="en-US" sz="2400" u="sng" dirty="0" smtClean="0">
                <a:solidFill>
                  <a:srgbClr val="00B0F0"/>
                </a:solidFill>
              </a:rPr>
              <a:t>New German Republic </a:t>
            </a:r>
            <a:r>
              <a:rPr lang="en-US" sz="2400" dirty="0" smtClean="0"/>
              <a:t>to sign the treaty</a:t>
            </a:r>
          </a:p>
          <a:p>
            <a:pPr marL="114300" indent="0">
              <a:buNone/>
            </a:pPr>
            <a:r>
              <a:rPr lang="en-US" sz="2400" dirty="0" smtClean="0"/>
              <a:t>Surprised treaty did not follow Wilson’s Fourteen Points</a:t>
            </a:r>
          </a:p>
          <a:p>
            <a:r>
              <a:rPr lang="en-US" sz="2400" dirty="0" smtClean="0"/>
              <a:t>Includes:</a:t>
            </a:r>
          </a:p>
          <a:p>
            <a:pPr lvl="1"/>
            <a:r>
              <a:rPr lang="en-US" sz="2400" dirty="0" smtClean="0"/>
              <a:t>Germany was to blame for the war</a:t>
            </a:r>
          </a:p>
          <a:p>
            <a:pPr lvl="1"/>
            <a:r>
              <a:rPr lang="en-US" sz="2400" dirty="0" smtClean="0"/>
              <a:t>Reparations that will burden economy MORE</a:t>
            </a:r>
          </a:p>
          <a:p>
            <a:pPr lvl="1"/>
            <a:r>
              <a:rPr lang="en-US" sz="2400" dirty="0" smtClean="0"/>
              <a:t>Reparations include paying for destruction </a:t>
            </a:r>
          </a:p>
          <a:p>
            <a:pPr lvl="1"/>
            <a:r>
              <a:rPr lang="en-US" sz="2400" dirty="0" smtClean="0"/>
              <a:t>Also, pensions for Allied soldiers and widowed families</a:t>
            </a:r>
          </a:p>
          <a:p>
            <a:pPr lvl="1"/>
            <a:r>
              <a:rPr lang="en-US" sz="2400" u="sng" dirty="0" smtClean="0">
                <a:solidFill>
                  <a:srgbClr val="00B0F0"/>
                </a:solidFill>
              </a:rPr>
              <a:t>Reparations total - $30 Billion ($2.7 Trillion today)</a:t>
            </a:r>
          </a:p>
          <a:p>
            <a:pPr lvl="1"/>
            <a:r>
              <a:rPr lang="en-US" sz="2400" dirty="0" smtClean="0"/>
              <a:t>Military was to be limited in size</a:t>
            </a:r>
          </a:p>
          <a:p>
            <a:pPr lvl="1"/>
            <a:r>
              <a:rPr lang="en-US" sz="2400" dirty="0" smtClean="0"/>
              <a:t>Alsace and Lorraine provinces returned to France</a:t>
            </a:r>
          </a:p>
          <a:p>
            <a:pPr lvl="1"/>
            <a:r>
              <a:rPr lang="en-US" sz="2400" dirty="0" smtClean="0"/>
              <a:t>Removal of some of territory in Europe</a:t>
            </a:r>
          </a:p>
          <a:p>
            <a:pPr lvl="1"/>
            <a:r>
              <a:rPr lang="en-US" sz="2400" dirty="0" smtClean="0"/>
              <a:t>Lost overseas colonies</a:t>
            </a:r>
            <a:br>
              <a:rPr lang="en-US" sz="2400" dirty="0" smtClean="0"/>
            </a:br>
            <a:endParaRPr lang="en-US" sz="2400" dirty="0"/>
          </a:p>
          <a:p>
            <a:pPr marL="114300" indent="0">
              <a:buNone/>
            </a:pPr>
            <a:r>
              <a:rPr lang="en-US" sz="2800" dirty="0" smtClean="0"/>
              <a:t>Germany held resentment in the years to come and eventually sparking WWII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5502" y="0"/>
            <a:ext cx="7197969" cy="939336"/>
          </a:xfrm>
        </p:spPr>
        <p:txBody>
          <a:bodyPr/>
          <a:lstStyle/>
          <a:p>
            <a:r>
              <a:rPr lang="en-US" dirty="0" smtClean="0"/>
              <a:t>Treaty – effect on Germany</a:t>
            </a:r>
            <a:endParaRPr lang="en-US" dirty="0"/>
          </a:p>
        </p:txBody>
      </p:sp>
      <p:pic>
        <p:nvPicPr>
          <p:cNvPr id="7170" name="Picture 2" descr="Image result for treaty of versailles effect on germa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418" y="1406878"/>
            <a:ext cx="4623582" cy="487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0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40" y="107464"/>
            <a:ext cx="11952849" cy="686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01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773" y="183357"/>
            <a:ext cx="10160000" cy="1143000"/>
          </a:xfrm>
        </p:spPr>
        <p:txBody>
          <a:bodyPr/>
          <a:lstStyle/>
          <a:p>
            <a:r>
              <a:rPr lang="en-US" dirty="0" smtClean="0"/>
              <a:t>New Countries – Post WWI</a:t>
            </a:r>
            <a:endParaRPr lang="en-US" dirty="0"/>
          </a:p>
        </p:txBody>
      </p:sp>
      <p:pic>
        <p:nvPicPr>
          <p:cNvPr id="6146" name="Picture 2" descr="Image result for new countries in europe after ww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638"/>
            <a:ext cx="12192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13896" y="344270"/>
            <a:ext cx="2883877" cy="70788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ctr" anchorCtr="1">
            <a:spAutoFit/>
          </a:bodyPr>
          <a:lstStyle/>
          <a:p>
            <a:r>
              <a:rPr lang="en-US" sz="4000" b="1" dirty="0" smtClean="0"/>
              <a:t>Page 475</a:t>
            </a:r>
          </a:p>
        </p:txBody>
      </p:sp>
    </p:spTree>
    <p:extLst>
      <p:ext uri="{BB962C8B-B14F-4D97-AF65-F5344CB8AC3E}">
        <p14:creationId xmlns:p14="http://schemas.microsoft.com/office/powerpoint/2010/main" val="378989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0677" y="844063"/>
            <a:ext cx="11029071" cy="6013938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400" dirty="0" smtClean="0"/>
              <a:t>New countries form in Europe:</a:t>
            </a:r>
          </a:p>
          <a:p>
            <a:pPr lvl="1"/>
            <a:r>
              <a:rPr lang="en-US" sz="2400" dirty="0" smtClean="0"/>
              <a:t>Poland</a:t>
            </a:r>
          </a:p>
          <a:p>
            <a:pPr lvl="1"/>
            <a:r>
              <a:rPr lang="en-US" sz="2400" dirty="0" smtClean="0"/>
              <a:t>Baltic States: Estonia, Latvia, Lithuania</a:t>
            </a:r>
          </a:p>
          <a:p>
            <a:pPr lvl="1"/>
            <a:r>
              <a:rPr lang="en-US" sz="2400" dirty="0" smtClean="0"/>
              <a:t>Czechoslovakia, Austria, Hungary</a:t>
            </a:r>
          </a:p>
          <a:p>
            <a:pPr lvl="1"/>
            <a:r>
              <a:rPr lang="en-US" sz="2400" dirty="0" smtClean="0"/>
              <a:t>Balkans: Yugoslavia (Albania, Serbia, Montenegro)</a:t>
            </a:r>
          </a:p>
          <a:p>
            <a:pPr marL="114300" indent="0">
              <a:buNone/>
            </a:pPr>
            <a:endParaRPr lang="en-US" sz="2400" b="1" u="sng" dirty="0">
              <a:solidFill>
                <a:schemeClr val="accent4">
                  <a:lumMod val="50000"/>
                </a:schemeClr>
              </a:solidFill>
            </a:endParaRPr>
          </a:p>
          <a:p>
            <a:pPr marL="114300" indent="0">
              <a:buNone/>
            </a:pPr>
            <a:r>
              <a:rPr lang="en-US" sz="2400" b="1" u="sng" dirty="0" smtClean="0">
                <a:solidFill>
                  <a:srgbClr val="00B0F0"/>
                </a:solidFill>
              </a:rPr>
              <a:t>Mandate systems</a:t>
            </a:r>
            <a:r>
              <a:rPr lang="en-US" sz="2400" dirty="0" smtClean="0"/>
              <a:t>: Everywhere else - Africa, Asia, Pacific, Middle East</a:t>
            </a:r>
          </a:p>
          <a:p>
            <a:pPr lvl="1"/>
            <a:r>
              <a:rPr lang="en-US" sz="2400" dirty="0" smtClean="0"/>
              <a:t>Colonial leaders expected end to European imperial rule</a:t>
            </a:r>
          </a:p>
          <a:p>
            <a:pPr lvl="1"/>
            <a:r>
              <a:rPr lang="en-US" sz="2400" b="1" u="sng" dirty="0" smtClean="0">
                <a:solidFill>
                  <a:srgbClr val="00B0F0"/>
                </a:solidFill>
              </a:rPr>
              <a:t>Self-determination</a:t>
            </a:r>
            <a:r>
              <a:rPr lang="en-US" sz="2400" dirty="0" smtClean="0"/>
              <a:t> did not affect colonies as it did in Europe</a:t>
            </a:r>
          </a:p>
          <a:p>
            <a:pPr lvl="1"/>
            <a:r>
              <a:rPr lang="en-US" sz="2400" dirty="0" smtClean="0"/>
              <a:t>Allies only added more colonies for themselves</a:t>
            </a:r>
          </a:p>
          <a:p>
            <a:pPr lvl="1"/>
            <a:r>
              <a:rPr lang="en-US" sz="2400" i="1" dirty="0" smtClean="0"/>
              <a:t>Mandates meant to be under Allied power until they could rule on their own</a:t>
            </a:r>
          </a:p>
          <a:p>
            <a:pPr lvl="2"/>
            <a:r>
              <a:rPr lang="en-US" sz="2200" dirty="0" smtClean="0"/>
              <a:t>Really…. just became colonies</a:t>
            </a:r>
          </a:p>
          <a:p>
            <a:pPr lvl="1"/>
            <a:r>
              <a:rPr lang="en-US" sz="2400" dirty="0"/>
              <a:t>F</a:t>
            </a:r>
            <a:r>
              <a:rPr lang="en-US" sz="2400" dirty="0" smtClean="0"/>
              <a:t>elt betrayed by the peacemakers of Europe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42646" y="0"/>
            <a:ext cx="9589477" cy="967472"/>
          </a:xfrm>
        </p:spPr>
        <p:txBody>
          <a:bodyPr/>
          <a:lstStyle/>
          <a:p>
            <a:r>
              <a:rPr lang="en-US" dirty="0" smtClean="0"/>
              <a:t>Outcomes of the Peace Conference: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73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0677" y="1051878"/>
            <a:ext cx="11057206" cy="5806122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400" dirty="0" smtClean="0"/>
              <a:t>40 Nations joined and </a:t>
            </a:r>
            <a:r>
              <a:rPr lang="en-US" sz="2400" dirty="0"/>
              <a:t>a</a:t>
            </a:r>
            <a:r>
              <a:rPr lang="en-US" sz="2400" dirty="0" smtClean="0"/>
              <a:t>greed to negotiate disputes peacefully and avoid war </a:t>
            </a:r>
          </a:p>
          <a:p>
            <a:r>
              <a:rPr lang="en-US" sz="2400" dirty="0" smtClean="0"/>
              <a:t>Wilson said WAHOOOOO!!!</a:t>
            </a:r>
          </a:p>
          <a:p>
            <a:pPr lvl="1"/>
            <a:r>
              <a:rPr lang="en-US" sz="2400" dirty="0" smtClean="0"/>
              <a:t>Or so he thought at the time</a:t>
            </a:r>
            <a:br>
              <a:rPr lang="en-US" sz="2400" dirty="0" smtClean="0"/>
            </a:br>
            <a:endParaRPr lang="en-US" sz="2400" dirty="0" smtClean="0"/>
          </a:p>
          <a:p>
            <a:pPr marL="114300" indent="0">
              <a:buNone/>
            </a:pPr>
            <a:r>
              <a:rPr lang="en-US" sz="2400" b="1" u="sng" dirty="0" smtClean="0">
                <a:solidFill>
                  <a:schemeClr val="accent4">
                    <a:lumMod val="50000"/>
                  </a:schemeClr>
                </a:solidFill>
              </a:rPr>
              <a:t>US Reaction to League of Nations: </a:t>
            </a:r>
            <a:r>
              <a:rPr lang="en-US" sz="2400" dirty="0" smtClean="0"/>
              <a:t>not so good</a:t>
            </a:r>
          </a:p>
          <a:p>
            <a:r>
              <a:rPr lang="en-US" sz="2400" dirty="0" smtClean="0"/>
              <a:t>Wilson faced opposition in the US</a:t>
            </a:r>
          </a:p>
          <a:p>
            <a:r>
              <a:rPr lang="en-US" sz="2400" dirty="0" smtClean="0"/>
              <a:t>Some disagreed with the US being obligated to be involved in future wars</a:t>
            </a:r>
          </a:p>
          <a:p>
            <a:r>
              <a:rPr lang="en-US" sz="2400" dirty="0" smtClean="0"/>
              <a:t>Wilson did not agree to any compromises from the Senate</a:t>
            </a:r>
          </a:p>
          <a:p>
            <a:r>
              <a:rPr lang="en-US" sz="2400" dirty="0" smtClean="0"/>
              <a:t>Senate did not pass the treaty, US never joined the League of Nations</a:t>
            </a:r>
          </a:p>
          <a:p>
            <a:endParaRPr lang="en-US" sz="2400" dirty="0"/>
          </a:p>
          <a:p>
            <a:pPr marL="114300" indent="0">
              <a:buNone/>
            </a:pPr>
            <a:r>
              <a:rPr lang="en-US" sz="2400" u="sng" dirty="0" smtClean="0">
                <a:solidFill>
                  <a:schemeClr val="accent4">
                    <a:lumMod val="50000"/>
                  </a:schemeClr>
                </a:solidFill>
              </a:rPr>
              <a:t>Effect of the League of Nations:</a:t>
            </a:r>
          </a:p>
          <a:p>
            <a:r>
              <a:rPr lang="en-US" sz="2400" dirty="0" smtClean="0"/>
              <a:t>Weakened with US not joining and ultimately could not prevent war efficiently</a:t>
            </a:r>
          </a:p>
          <a:p>
            <a:r>
              <a:rPr lang="en-US" sz="2400" dirty="0" smtClean="0"/>
              <a:t>BUT first step to the future – first major 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international organization</a:t>
            </a:r>
            <a:endParaRPr lang="en-US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2160" y="126609"/>
            <a:ext cx="10160000" cy="925269"/>
          </a:xfrm>
        </p:spPr>
        <p:txBody>
          <a:bodyPr/>
          <a:lstStyle/>
          <a:p>
            <a:r>
              <a:rPr lang="en-US" dirty="0" smtClean="0"/>
              <a:t>ONE hope for the future: League of Nations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43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26609" y="1322363"/>
            <a:ext cx="11493305" cy="6013938"/>
          </a:xfrm>
        </p:spPr>
        <p:txBody>
          <a:bodyPr>
            <a:noAutofit/>
          </a:bodyPr>
          <a:lstStyle/>
          <a:p>
            <a:r>
              <a:rPr lang="en-US" sz="3200" dirty="0" smtClean="0"/>
              <a:t>What were some of the human, economic, and political costs of the war?</a:t>
            </a:r>
          </a:p>
          <a:p>
            <a:pPr lvl="1"/>
            <a:r>
              <a:rPr lang="en-US" sz="2400" i="1" dirty="0" smtClean="0"/>
              <a:t>Millions of soldiers/civilians died, property was destroyed with little $ to rebuild, political turmoil in several countries</a:t>
            </a:r>
          </a:p>
          <a:p>
            <a:pPr marL="411480" lvl="1" indent="0">
              <a:buNone/>
            </a:pPr>
            <a:endParaRPr lang="en-US" sz="2400" i="1" dirty="0" smtClean="0"/>
          </a:p>
          <a:p>
            <a:r>
              <a:rPr lang="en-US" sz="3200" dirty="0" smtClean="0"/>
              <a:t>How did the goals of the Big Three leaders conflict at the Paris Peace Conference?</a:t>
            </a:r>
          </a:p>
          <a:p>
            <a:pPr lvl="1"/>
            <a:r>
              <a:rPr lang="en-US" sz="2400" i="1" dirty="0" smtClean="0"/>
              <a:t>Wilson – wanted peace without revenge</a:t>
            </a:r>
          </a:p>
          <a:p>
            <a:pPr lvl="1"/>
            <a:r>
              <a:rPr lang="en-US" sz="2400" i="1" dirty="0" smtClean="0"/>
              <a:t>Lloyd George – wanted to please the British people by punishing Germany and getting money to achieve his post-war goals</a:t>
            </a:r>
          </a:p>
          <a:p>
            <a:pPr lvl="1"/>
            <a:r>
              <a:rPr lang="en-US" sz="2400" i="1" dirty="0" smtClean="0"/>
              <a:t>Clemenceau – wanted to weaken Germany so it would not threaten France again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3754" y="179363"/>
            <a:ext cx="5186289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Essential Questions: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40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2542" y="1600199"/>
            <a:ext cx="11127544" cy="5124157"/>
          </a:xfrm>
        </p:spPr>
        <p:txBody>
          <a:bodyPr/>
          <a:lstStyle/>
          <a:p>
            <a:r>
              <a:rPr lang="en-US" sz="3200" dirty="0"/>
              <a:t>Why were the German delegates surprised when they read the treaty?</a:t>
            </a:r>
          </a:p>
          <a:p>
            <a:pPr lvl="1"/>
            <a:r>
              <a:rPr lang="en-US" sz="2800" i="1" dirty="0"/>
              <a:t>They believed that the treaty would be based on the more lenient Fourteen </a:t>
            </a:r>
            <a:r>
              <a:rPr lang="en-US" sz="2800" i="1" dirty="0" smtClean="0"/>
              <a:t>Points</a:t>
            </a:r>
            <a:br>
              <a:rPr lang="en-US" sz="2800" i="1" dirty="0" smtClean="0"/>
            </a:br>
            <a:endParaRPr lang="en-US" sz="2800" i="1" dirty="0"/>
          </a:p>
          <a:p>
            <a:r>
              <a:rPr lang="en-US" sz="3200" dirty="0"/>
              <a:t>Why did the League of Nations fail to accomplish Wilson's dreams?</a:t>
            </a:r>
          </a:p>
          <a:p>
            <a:pPr lvl="1"/>
            <a:r>
              <a:rPr lang="en-US" sz="2800" i="1" dirty="0"/>
              <a:t>The US did not join the League and so did not have a leading role. The League was too weak to stop new wars from starting (WWII)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Essential Questions: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523" y="1417638"/>
            <a:ext cx="11254154" cy="510657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WWI and treaty of Versailles will be part of the cause of WWII</a:t>
            </a:r>
          </a:p>
          <a:p>
            <a:pPr lvl="1"/>
            <a:r>
              <a:rPr lang="en-US" sz="2800" dirty="0" smtClean="0"/>
              <a:t>Germany – hurt by reparations in Treaty</a:t>
            </a:r>
          </a:p>
          <a:p>
            <a:pPr lvl="1"/>
            <a:r>
              <a:rPr lang="en-US" sz="2800" dirty="0" smtClean="0"/>
              <a:t>Russia – Communist Revolution occurring 1917</a:t>
            </a:r>
          </a:p>
          <a:p>
            <a:pPr lvl="1"/>
            <a:r>
              <a:rPr lang="en-US" sz="2800" dirty="0" smtClean="0"/>
              <a:t>Italy – Wanted land that was promised to them</a:t>
            </a:r>
          </a:p>
          <a:p>
            <a:pPr lvl="1"/>
            <a:r>
              <a:rPr lang="en-US" sz="2800" dirty="0" smtClean="0"/>
              <a:t>Japan – nationalism and modernization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Tensions that will rise later…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4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9860" y="1101392"/>
            <a:ext cx="2882225" cy="542687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u="sng" dirty="0">
                <a:latin typeface="Comic Sans MS"/>
                <a:cs typeface="Comic Sans MS"/>
              </a:rPr>
              <a:t>Nations unhappy with the Treaty of Versailles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6948" y="18756"/>
            <a:ext cx="11085341" cy="99320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Legacy of the Treaty of Versailles 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076733" y="3122411"/>
            <a:ext cx="813569" cy="0"/>
          </a:xfrm>
          <a:prstGeom prst="straightConnector1">
            <a:avLst/>
          </a:prstGeom>
          <a:ln w="57150" cmpd="sng">
            <a:solidFill>
              <a:srgbClr val="7F5A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076733" y="1720370"/>
            <a:ext cx="763961" cy="0"/>
          </a:xfrm>
          <a:prstGeom prst="straightConnector1">
            <a:avLst/>
          </a:prstGeom>
          <a:ln w="57150" cmpd="sng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840694" y="1065146"/>
            <a:ext cx="2465521" cy="125006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>
                <a:latin typeface="Comic Sans MS"/>
                <a:cs typeface="Comic Sans MS"/>
              </a:rPr>
              <a:t>Germany</a:t>
            </a:r>
          </a:p>
        </p:txBody>
      </p:sp>
      <p:sp>
        <p:nvSpPr>
          <p:cNvPr id="13" name="Oval 12"/>
          <p:cNvSpPr/>
          <p:nvPr/>
        </p:nvSpPr>
        <p:spPr>
          <a:xfrm>
            <a:off x="3934950" y="2406294"/>
            <a:ext cx="2371265" cy="1250066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>
                <a:latin typeface="Comic Sans MS"/>
                <a:cs typeface="Comic Sans MS"/>
              </a:rPr>
              <a:t>Italy 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051929" y="4544719"/>
            <a:ext cx="813569" cy="0"/>
          </a:xfrm>
          <a:prstGeom prst="straightConnector1">
            <a:avLst/>
          </a:prstGeom>
          <a:ln w="57150" cmpd="sng">
            <a:solidFill>
              <a:srgbClr val="7F5A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076733" y="6003305"/>
            <a:ext cx="813569" cy="0"/>
          </a:xfrm>
          <a:prstGeom prst="straightConnector1">
            <a:avLst/>
          </a:prstGeom>
          <a:ln w="57150" cmpd="sng">
            <a:solidFill>
              <a:srgbClr val="7F5A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885343" y="3922441"/>
            <a:ext cx="2420874" cy="1250066"/>
          </a:xfrm>
          <a:prstGeom prst="ellipse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>
                <a:latin typeface="Comic Sans MS"/>
                <a:cs typeface="Comic Sans MS"/>
              </a:rPr>
              <a:t>Russia</a:t>
            </a:r>
            <a:r>
              <a:rPr lang="en-US" sz="3200" b="1" dirty="0">
                <a:latin typeface="Comic Sans MS"/>
                <a:cs typeface="Comic Sans MS"/>
              </a:rPr>
              <a:t>  </a:t>
            </a:r>
            <a:endParaRPr lang="en-US" sz="2400" b="1" dirty="0">
              <a:latin typeface="Comic Sans MS"/>
              <a:cs typeface="Comic Sans M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865499" y="5307819"/>
            <a:ext cx="2440718" cy="1250066"/>
          </a:xfrm>
          <a:prstGeom prst="ellipse">
            <a:avLst/>
          </a:prstGeom>
          <a:solidFill>
            <a:srgbClr val="0F366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>
                <a:latin typeface="Comic Sans MS"/>
                <a:cs typeface="Comic Sans MS"/>
              </a:rPr>
              <a:t>Japan</a:t>
            </a:r>
            <a:r>
              <a:rPr lang="en-US" sz="3200" b="1" dirty="0">
                <a:latin typeface="Comic Sans MS"/>
                <a:cs typeface="Comic Sans MS"/>
              </a:rPr>
              <a:t>  </a:t>
            </a:r>
            <a:endParaRPr lang="en-US" sz="2400" b="1" dirty="0">
              <a:latin typeface="Comic Sans MS"/>
              <a:cs typeface="Comic Sans MS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306216" y="1690179"/>
            <a:ext cx="813569" cy="0"/>
          </a:xfrm>
          <a:prstGeom prst="straightConnector1">
            <a:avLst/>
          </a:prstGeom>
          <a:ln w="57150" cmpd="sng">
            <a:solidFill>
              <a:srgbClr val="7F5A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306216" y="3122411"/>
            <a:ext cx="813569" cy="0"/>
          </a:xfrm>
          <a:prstGeom prst="straightConnector1">
            <a:avLst/>
          </a:prstGeom>
          <a:ln w="57150" cmpd="sng">
            <a:solidFill>
              <a:srgbClr val="7F5A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306216" y="4544719"/>
            <a:ext cx="813569" cy="0"/>
          </a:xfrm>
          <a:prstGeom prst="straightConnector1">
            <a:avLst/>
          </a:prstGeom>
          <a:ln w="57150" cmpd="sng">
            <a:solidFill>
              <a:srgbClr val="7F5A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306216" y="5986869"/>
            <a:ext cx="813569" cy="0"/>
          </a:xfrm>
          <a:prstGeom prst="straightConnector1">
            <a:avLst/>
          </a:prstGeom>
          <a:ln w="57150" cmpd="sng">
            <a:solidFill>
              <a:srgbClr val="7F5A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119784" y="872197"/>
            <a:ext cx="4950296" cy="15521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u="sng" dirty="0">
                <a:latin typeface="Comic Sans MS"/>
                <a:cs typeface="Comic Sans MS"/>
              </a:rPr>
              <a:t>Humiliated and bitter feeling because of terms of the treaty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119784" y="2641235"/>
            <a:ext cx="4950296" cy="133246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u="sng" dirty="0">
                <a:latin typeface="Comic Sans MS"/>
                <a:cs typeface="Comic Sans MS"/>
              </a:rPr>
              <a:t>Hoped to gain more land; felt ignored by allies 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119784" y="4113697"/>
            <a:ext cx="4950296" cy="1302157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u="sng" dirty="0">
                <a:latin typeface="Comic Sans MS"/>
                <a:cs typeface="Comic Sans MS"/>
              </a:rPr>
              <a:t>Angry about losing land to Poland, Estonia, Latvia, Lithuania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119784" y="5536006"/>
            <a:ext cx="4950296" cy="132199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u="sng" dirty="0">
                <a:latin typeface="Comic Sans MS"/>
                <a:cs typeface="Comic Sans MS"/>
              </a:rPr>
              <a:t>Allies did not recognize their claims to land in China</a:t>
            </a:r>
          </a:p>
        </p:txBody>
      </p:sp>
    </p:spTree>
    <p:extLst>
      <p:ext uri="{BB962C8B-B14F-4D97-AF65-F5344CB8AC3E}">
        <p14:creationId xmlns:p14="http://schemas.microsoft.com/office/powerpoint/2010/main" val="50899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8" grpId="0" animBg="1"/>
      <p:bldP spid="19" grpId="0" animBg="1"/>
      <p:bldP spid="24" grpId="0" animBg="1"/>
      <p:bldP spid="26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163"/>
            <a:ext cx="10160000" cy="593828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dirty="0" smtClean="0"/>
              <a:t>The “war to end all wars” had many human and material costs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pPr marL="114300" indent="0">
              <a:buNone/>
            </a:pPr>
            <a:r>
              <a:rPr lang="en-US" sz="2800" dirty="0" smtClean="0"/>
              <a:t>Famine and Disease</a:t>
            </a:r>
          </a:p>
          <a:p>
            <a:pPr lvl="1"/>
            <a:r>
              <a:rPr lang="en-US" sz="2800" dirty="0" smtClean="0"/>
              <a:t>Influenza outbreak because of the trenches</a:t>
            </a:r>
          </a:p>
          <a:p>
            <a:pPr lvl="1"/>
            <a:r>
              <a:rPr lang="en-US" sz="2800" dirty="0" smtClean="0"/>
              <a:t>Surviving soldiers spread the diseases </a:t>
            </a:r>
            <a:br>
              <a:rPr lang="en-US" sz="2800" dirty="0" smtClean="0"/>
            </a:br>
            <a:r>
              <a:rPr lang="en-US" sz="2800" dirty="0" smtClean="0"/>
              <a:t>when returned home</a:t>
            </a:r>
          </a:p>
          <a:p>
            <a:pPr lvl="1"/>
            <a:r>
              <a:rPr lang="en-US" sz="2800" dirty="0" smtClean="0"/>
              <a:t>1918: </a:t>
            </a:r>
            <a:r>
              <a:rPr lang="en-US" sz="2800" b="1" u="sng" dirty="0" smtClean="0">
                <a:solidFill>
                  <a:schemeClr val="accent4">
                    <a:lumMod val="50000"/>
                  </a:schemeClr>
                </a:solidFill>
              </a:rPr>
              <a:t>20 Million died </a:t>
            </a:r>
            <a:r>
              <a:rPr lang="en-US" sz="2800" dirty="0" smtClean="0"/>
              <a:t>from influenza </a:t>
            </a:r>
            <a:br>
              <a:rPr lang="en-US" sz="2800" dirty="0" smtClean="0"/>
            </a:br>
            <a:r>
              <a:rPr lang="en-US" sz="2800" dirty="0" smtClean="0"/>
              <a:t>worldwide</a:t>
            </a:r>
            <a:r>
              <a:rPr lang="en-US" sz="2800" dirty="0"/>
              <a:t> </a:t>
            </a:r>
            <a:r>
              <a:rPr lang="en-US" sz="2800" dirty="0" smtClean="0"/>
              <a:t>within a few months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2855" y="53163"/>
            <a:ext cx="7780671" cy="1143000"/>
          </a:xfrm>
        </p:spPr>
        <p:txBody>
          <a:bodyPr/>
          <a:lstStyle/>
          <a:p>
            <a:r>
              <a:rPr lang="en-US" sz="5400" b="1" dirty="0" smtClean="0"/>
              <a:t>Costs of “The Great War”</a:t>
            </a:r>
            <a:endParaRPr lang="en-US" sz="5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3311" y="1923806"/>
            <a:ext cx="5188689" cy="49617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997" y="1890023"/>
            <a:ext cx="6705317" cy="156966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 anchorCtr="1">
            <a:spAutoFit/>
          </a:bodyPr>
          <a:lstStyle/>
          <a:p>
            <a:r>
              <a:rPr lang="en-US" sz="3200" dirty="0"/>
              <a:t>Over 8.5 Million people were killed</a:t>
            </a:r>
          </a:p>
          <a:p>
            <a:r>
              <a:rPr lang="en-US" sz="3200" dirty="0"/>
              <a:t>Over 17 Million people were </a:t>
            </a:r>
            <a:r>
              <a:rPr lang="en-US" sz="3200" dirty="0" smtClean="0"/>
              <a:t>wounded</a:t>
            </a:r>
          </a:p>
          <a:p>
            <a:r>
              <a:rPr lang="en-US" sz="3200" dirty="0" smtClean="0"/>
              <a:t>6-13 Million Civilians killed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4178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897134"/>
            <a:ext cx="11648049" cy="6115611"/>
          </a:xfrm>
        </p:spPr>
        <p:txBody>
          <a:bodyPr>
            <a:noAutofit/>
          </a:bodyPr>
          <a:lstStyle/>
          <a:p>
            <a:pPr marL="571500" indent="-457200">
              <a:buAutoNum type="arabicPeriod"/>
            </a:pPr>
            <a:r>
              <a:rPr lang="en-US" sz="2400" dirty="0" smtClean="0"/>
              <a:t>Go </a:t>
            </a:r>
            <a:r>
              <a:rPr lang="en-US" sz="2400" dirty="0"/>
              <a:t>to this link: </a:t>
            </a:r>
            <a:r>
              <a:rPr lang="en-US" sz="2400" dirty="0">
                <a:solidFill>
                  <a:srgbClr val="00B0F0"/>
                </a:solidFill>
              </a:rPr>
              <a:t>https://</a:t>
            </a:r>
            <a:r>
              <a:rPr lang="en-US" sz="2400" dirty="0" smtClean="0">
                <a:solidFill>
                  <a:srgbClr val="00B0F0"/>
                </a:solidFill>
              </a:rPr>
              <a:t>wwi.lib.byu.edu/index.php/Peace_Treaty_of_Versailles</a:t>
            </a:r>
          </a:p>
          <a:p>
            <a:pPr marL="571500" indent="-457200">
              <a:buAutoNum type="arabicPeriod"/>
            </a:pPr>
            <a:r>
              <a:rPr lang="en-US" sz="2400" dirty="0" smtClean="0"/>
              <a:t>Groups:</a:t>
            </a:r>
          </a:p>
          <a:p>
            <a:pPr lvl="1">
              <a:buFontTx/>
              <a:buChar char="-"/>
            </a:pPr>
            <a:r>
              <a:rPr lang="en-US" sz="2400" dirty="0" smtClean="0"/>
              <a:t>Covenant of the League of Nations  </a:t>
            </a:r>
            <a:r>
              <a:rPr lang="en-US" sz="2400" dirty="0"/>
              <a:t>(Articles 1-30 and Annex) </a:t>
            </a:r>
            <a:r>
              <a:rPr lang="en-US" sz="2400" dirty="0" smtClean="0"/>
              <a:t>*</a:t>
            </a:r>
          </a:p>
          <a:p>
            <a:pPr lvl="1">
              <a:buFontTx/>
              <a:buChar char="-"/>
            </a:pPr>
            <a:r>
              <a:rPr lang="en-US" sz="2400" dirty="0" smtClean="0"/>
              <a:t>German Rights and Interests Outside Germany (Articles </a:t>
            </a:r>
            <a:r>
              <a:rPr lang="en-US" sz="2400" dirty="0"/>
              <a:t>118-158 and Annexes) </a:t>
            </a:r>
            <a:r>
              <a:rPr lang="en-US" sz="2400" dirty="0" smtClean="0"/>
              <a:t>*</a:t>
            </a:r>
          </a:p>
          <a:p>
            <a:pPr lvl="1">
              <a:buFontTx/>
              <a:buChar char="-"/>
            </a:pPr>
            <a:r>
              <a:rPr lang="en-US" sz="2400" dirty="0" smtClean="0"/>
              <a:t>Prisoners of War and Graves (Articles </a:t>
            </a:r>
            <a:r>
              <a:rPr lang="en-US" sz="2400" dirty="0"/>
              <a:t>214 – 226 </a:t>
            </a:r>
            <a:r>
              <a:rPr lang="en-US" sz="2400" dirty="0" smtClean="0"/>
              <a:t>)</a:t>
            </a:r>
          </a:p>
          <a:p>
            <a:pPr lvl="1">
              <a:buFontTx/>
              <a:buChar char="-"/>
            </a:pPr>
            <a:r>
              <a:rPr lang="en-US" sz="2400" dirty="0" smtClean="0"/>
              <a:t>Penalties (Articles </a:t>
            </a:r>
            <a:r>
              <a:rPr lang="en-US" sz="2400" dirty="0"/>
              <a:t>227 – 230 </a:t>
            </a:r>
            <a:r>
              <a:rPr lang="en-US" sz="2400" dirty="0" smtClean="0"/>
              <a:t>)</a:t>
            </a:r>
          </a:p>
          <a:p>
            <a:pPr lvl="1">
              <a:buFontTx/>
              <a:buChar char="-"/>
            </a:pPr>
            <a:r>
              <a:rPr lang="en-US" sz="2400" dirty="0" smtClean="0"/>
              <a:t>Reparations (Articles </a:t>
            </a:r>
            <a:r>
              <a:rPr lang="en-US" sz="2400" dirty="0"/>
              <a:t>231 – </a:t>
            </a:r>
            <a:r>
              <a:rPr lang="en-US" sz="2400" dirty="0" smtClean="0"/>
              <a:t>247</a:t>
            </a:r>
            <a:r>
              <a:rPr lang="en-US" sz="2400" dirty="0"/>
              <a:t>and </a:t>
            </a:r>
            <a:r>
              <a:rPr lang="en-US" sz="2400" dirty="0" smtClean="0"/>
              <a:t>Annexes)  *</a:t>
            </a:r>
          </a:p>
          <a:p>
            <a:pPr lvl="1">
              <a:buFontTx/>
              <a:buChar char="-"/>
            </a:pPr>
            <a:r>
              <a:rPr lang="en-US" sz="2400" dirty="0" smtClean="0"/>
              <a:t>Financial Clauses (Articles </a:t>
            </a:r>
            <a:r>
              <a:rPr lang="en-US" sz="2400" dirty="0"/>
              <a:t>248 – </a:t>
            </a:r>
            <a:r>
              <a:rPr lang="en-US" sz="2400" dirty="0" smtClean="0"/>
              <a:t>263)</a:t>
            </a:r>
          </a:p>
          <a:p>
            <a:pPr lvl="1">
              <a:buFontTx/>
              <a:buChar char="-"/>
            </a:pPr>
            <a:r>
              <a:rPr lang="en-US" sz="2400" dirty="0" smtClean="0"/>
              <a:t>Aerial Navigation (Articles </a:t>
            </a:r>
            <a:r>
              <a:rPr lang="en-US" sz="2400" dirty="0"/>
              <a:t>313 – </a:t>
            </a:r>
            <a:r>
              <a:rPr lang="en-US" sz="2400" dirty="0" smtClean="0"/>
              <a:t>320)</a:t>
            </a:r>
          </a:p>
          <a:p>
            <a:pPr lvl="1">
              <a:buFontTx/>
              <a:buChar char="-"/>
            </a:pPr>
            <a:r>
              <a:rPr lang="en-US" sz="2400" dirty="0" smtClean="0"/>
              <a:t>Guarantees (Articles </a:t>
            </a:r>
            <a:r>
              <a:rPr lang="en-US" sz="2400" dirty="0"/>
              <a:t>428 – </a:t>
            </a:r>
            <a:r>
              <a:rPr lang="en-US" sz="2400" dirty="0" smtClean="0"/>
              <a:t>433)</a:t>
            </a:r>
          </a:p>
          <a:p>
            <a:pPr lvl="1">
              <a:buFontTx/>
              <a:buChar char="-"/>
            </a:pPr>
            <a:r>
              <a:rPr lang="en-US" sz="2400" dirty="0" smtClean="0"/>
              <a:t>Miscellaneous Provisions (Articles </a:t>
            </a:r>
            <a:r>
              <a:rPr lang="en-US" sz="2400" dirty="0"/>
              <a:t>434 – 440 and </a:t>
            </a:r>
            <a:r>
              <a:rPr lang="en-US" sz="2400" dirty="0" smtClean="0"/>
              <a:t>Annex)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3200" b="1" u="sng" dirty="0" smtClean="0">
                <a:solidFill>
                  <a:schemeClr val="tx2"/>
                </a:solidFill>
              </a:rPr>
              <a:t>Describe - 5 most important details about your section &amp; WHY</a:t>
            </a:r>
          </a:p>
          <a:p>
            <a:pPr marL="114300" indent="0"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*** Defend your reasoning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3157" y="0"/>
            <a:ext cx="10160000" cy="742389"/>
          </a:xfrm>
        </p:spPr>
        <p:txBody>
          <a:bodyPr/>
          <a:lstStyle/>
          <a:p>
            <a:r>
              <a:rPr lang="en-US" dirty="0" smtClean="0"/>
              <a:t>Treaty of Versailles – Jigsaw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95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9489" y="1223889"/>
            <a:ext cx="10972800" cy="5176911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5400" dirty="0"/>
              <a:t>An observer at the Paris Peace Conference described the Treaty of Versailles as creating “a peace built on quicksand”. 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u="sng" dirty="0" smtClean="0"/>
              <a:t>Why </a:t>
            </a:r>
            <a:r>
              <a:rPr lang="en-US" sz="5400" u="sng" dirty="0"/>
              <a:t>might someone describe the treaty in this manner?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80739" y="190232"/>
            <a:ext cx="4342228" cy="1143000"/>
          </a:xfrm>
        </p:spPr>
        <p:txBody>
          <a:bodyPr/>
          <a:lstStyle/>
          <a:p>
            <a:r>
              <a:rPr lang="en-US" sz="6000" dirty="0" smtClean="0"/>
              <a:t>Discussion: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01100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34949" y="1350499"/>
            <a:ext cx="10212916" cy="1168400"/>
          </a:xfrm>
        </p:spPr>
        <p:txBody>
          <a:bodyPr/>
          <a:lstStyle/>
          <a:p>
            <a:r>
              <a:rPr lang="en-US" sz="7200" dirty="0" smtClean="0"/>
              <a:t>Treaty of Versailles – Review Day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40845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30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767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970467"/>
            <a:ext cx="7662930" cy="172576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 anchor="ctr" anchorCtr="1">
            <a:spAutoFit/>
          </a:bodyPr>
          <a:lstStyle/>
          <a:p>
            <a:endParaRPr lang="en-US" dirty="0" smtClean="0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20532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37231"/>
            <a:ext cx="10931856" cy="570476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Countries poured much of their resources into the war</a:t>
            </a:r>
          </a:p>
          <a:p>
            <a:r>
              <a:rPr lang="en-US" sz="2400" dirty="0" smtClean="0"/>
              <a:t>Once it was over, countries had little to rebuild themselves</a:t>
            </a:r>
          </a:p>
          <a:p>
            <a:r>
              <a:rPr lang="en-US" sz="2400" dirty="0" smtClean="0"/>
              <a:t>Economic crisis will eventually engulf the world</a:t>
            </a:r>
          </a:p>
          <a:p>
            <a:endParaRPr lang="en-US" sz="2400" dirty="0"/>
          </a:p>
          <a:p>
            <a:pPr marL="114300" indent="0">
              <a:buNone/>
            </a:pPr>
            <a:r>
              <a:rPr lang="en-US" sz="2400" dirty="0" smtClean="0"/>
              <a:t>Europe will be in shambles</a:t>
            </a:r>
          </a:p>
          <a:p>
            <a:pPr lvl="1"/>
            <a:r>
              <a:rPr lang="en-US" sz="2400" dirty="0" smtClean="0"/>
              <a:t>Homes, factories, roads, churches – mostly destroyed</a:t>
            </a:r>
          </a:p>
          <a:p>
            <a:pPr lvl="1"/>
            <a:r>
              <a:rPr lang="en-US" sz="2400" dirty="0" smtClean="0"/>
              <a:t>Civilians fled their homes during the war as refugees</a:t>
            </a:r>
          </a:p>
          <a:p>
            <a:pPr lvl="1"/>
            <a:r>
              <a:rPr lang="en-US" sz="2400" dirty="0" smtClean="0"/>
              <a:t>Those to return have to rebuild</a:t>
            </a:r>
          </a:p>
          <a:p>
            <a:pPr lvl="1"/>
            <a:r>
              <a:rPr lang="en-US" sz="2400" dirty="0" smtClean="0"/>
              <a:t>Costs of reconstruction will be a heavy burden for years to come</a:t>
            </a:r>
            <a:br>
              <a:rPr lang="en-US" sz="2400" dirty="0" smtClean="0"/>
            </a:br>
            <a:endParaRPr lang="en-US" sz="2400" dirty="0" smtClean="0"/>
          </a:p>
          <a:p>
            <a:pPr marL="114300" indent="0">
              <a:buNone/>
            </a:pPr>
            <a:r>
              <a:rPr lang="en-US" sz="3000" dirty="0" smtClean="0"/>
              <a:t>Allied powers want someone to blame…</a:t>
            </a:r>
          </a:p>
          <a:p>
            <a:pPr marL="114300" indent="0">
              <a:buNone/>
            </a:pPr>
            <a:r>
              <a:rPr lang="en-US" sz="2800" dirty="0" smtClean="0"/>
              <a:t>Insist to make the losers of the war </a:t>
            </a:r>
            <a:r>
              <a:rPr lang="en-US" sz="2000" i="1" dirty="0" smtClean="0"/>
              <a:t>(cough </a:t>
            </a:r>
            <a:r>
              <a:rPr lang="en-US" sz="2000" i="1" dirty="0" err="1" smtClean="0"/>
              <a:t>cough</a:t>
            </a:r>
            <a:r>
              <a:rPr lang="en-US" sz="2000" i="1" dirty="0" smtClean="0"/>
              <a:t>.. Germany) </a:t>
            </a:r>
            <a:r>
              <a:rPr lang="en-US" sz="2800" dirty="0" smtClean="0"/>
              <a:t>pay </a:t>
            </a:r>
            <a:r>
              <a:rPr lang="en-US" sz="2800" b="1" u="sng" dirty="0" smtClean="0">
                <a:solidFill>
                  <a:srgbClr val="00B0F0"/>
                </a:solidFill>
              </a:rPr>
              <a:t>Reparations</a:t>
            </a:r>
            <a:endParaRPr lang="en-US" sz="2800" b="1" u="sng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55308" y="0"/>
            <a:ext cx="5163403" cy="955344"/>
          </a:xfrm>
        </p:spPr>
        <p:txBody>
          <a:bodyPr/>
          <a:lstStyle/>
          <a:p>
            <a:r>
              <a:rPr lang="en-US" sz="5400" dirty="0" smtClean="0"/>
              <a:t>Economic Impact</a:t>
            </a:r>
            <a:endParaRPr lang="en-US" sz="54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67472" r="805" b="57514"/>
          <a:stretch/>
        </p:blipFill>
        <p:spPr bwMode="auto">
          <a:xfrm>
            <a:off x="7714466" y="1433017"/>
            <a:ext cx="4300112" cy="30918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2994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60060"/>
            <a:ext cx="11586949" cy="582015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dirty="0" smtClean="0"/>
              <a:t>Governments begin to collapse under the many stresses of the war</a:t>
            </a:r>
          </a:p>
          <a:p>
            <a:pPr lvl="1"/>
            <a:r>
              <a:rPr lang="en-US" sz="2400" dirty="0" smtClean="0"/>
              <a:t>Ex.) Germany, Russia, Austria-Hungary, Ottoman Empire</a:t>
            </a:r>
          </a:p>
          <a:p>
            <a:pPr marL="114300" indent="0">
              <a:buNone/>
            </a:pPr>
            <a:r>
              <a:rPr lang="en-US" sz="2400" dirty="0" smtClean="0"/>
              <a:t>Radicals wanted to rise from the chaos with new social order</a:t>
            </a:r>
          </a:p>
          <a:p>
            <a:pPr lvl="1"/>
            <a:r>
              <a:rPr lang="en-US" sz="2400" dirty="0" smtClean="0"/>
              <a:t>Ex.) Communist Revolution in </a:t>
            </a:r>
            <a:r>
              <a:rPr lang="en-US" sz="2400" dirty="0" smtClean="0"/>
              <a:t>Russia</a:t>
            </a:r>
            <a:endParaRPr lang="en-US" sz="2400" dirty="0" smtClean="0"/>
          </a:p>
          <a:p>
            <a:pPr marL="114300" indent="0">
              <a:buNone/>
            </a:pPr>
            <a:endParaRPr lang="en-US" sz="2400" dirty="0" smtClean="0"/>
          </a:p>
          <a:p>
            <a:pPr marL="114300" indent="0">
              <a:buNone/>
            </a:pPr>
            <a:endParaRPr lang="en-US" sz="2400" dirty="0"/>
          </a:p>
          <a:p>
            <a:pPr marL="114300" indent="0">
              <a:buNone/>
            </a:pPr>
            <a:endParaRPr lang="en-US" sz="2400" dirty="0"/>
          </a:p>
          <a:p>
            <a:pPr marL="114300" indent="0">
              <a:buNone/>
            </a:pPr>
            <a:r>
              <a:rPr lang="en-US" sz="2400" dirty="0" smtClean="0"/>
              <a:t>Impact of European Imperialism:</a:t>
            </a:r>
          </a:p>
          <a:p>
            <a:r>
              <a:rPr lang="en-US" sz="2400" dirty="0" smtClean="0"/>
              <a:t>Many colonial soldiers fought alongside mother country</a:t>
            </a:r>
          </a:p>
          <a:p>
            <a:r>
              <a:rPr lang="en-US" sz="2400" dirty="0" smtClean="0"/>
              <a:t>Once war was over, economic burdens on Europe</a:t>
            </a:r>
          </a:p>
          <a:p>
            <a:r>
              <a:rPr lang="en-US" sz="2400" dirty="0" smtClean="0"/>
              <a:t>Colonial troops realized their mother countries are not as strong</a:t>
            </a:r>
          </a:p>
          <a:p>
            <a:r>
              <a:rPr lang="en-US" sz="2400" dirty="0" smtClean="0"/>
              <a:t>Soldiers returned home (Africa and Asia) with new </a:t>
            </a:r>
            <a:r>
              <a:rPr lang="en-US" sz="2400" dirty="0" smtClean="0"/>
              <a:t>hopes </a:t>
            </a:r>
            <a:r>
              <a:rPr lang="en-US" sz="2400" dirty="0" smtClean="0"/>
              <a:t>for independence</a:t>
            </a:r>
          </a:p>
          <a:p>
            <a:r>
              <a:rPr lang="en-US" sz="2400" dirty="0" smtClean="0"/>
              <a:t>Later years, European colonization will end and new countries forming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23379" y="17060"/>
            <a:ext cx="5513695" cy="1143000"/>
          </a:xfrm>
        </p:spPr>
        <p:txBody>
          <a:bodyPr/>
          <a:lstStyle/>
          <a:p>
            <a:r>
              <a:rPr lang="en-US" sz="6000" b="1" dirty="0" smtClean="0"/>
              <a:t>Political Impact</a:t>
            </a:r>
            <a:endParaRPr lang="en-US" sz="6000" b="1" dirty="0"/>
          </a:p>
        </p:txBody>
      </p:sp>
      <p:pic>
        <p:nvPicPr>
          <p:cNvPr id="3074" name="Picture 2" descr="Image result for european colonization in a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073" y="1967999"/>
            <a:ext cx="4005943" cy="333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49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european colonization in as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7800"/>
            <a:ext cx="7369791" cy="716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european colonization in Afri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257" y="-5024"/>
            <a:ext cx="4917743" cy="699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31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21" y="1037231"/>
            <a:ext cx="11027391" cy="582077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dirty="0" smtClean="0"/>
              <a:t>Allies attend meeting, Central Powers and Russia – not invited</a:t>
            </a:r>
          </a:p>
          <a:p>
            <a:r>
              <a:rPr lang="en-US" sz="2800" dirty="0" smtClean="0"/>
              <a:t>Topics of discussion:</a:t>
            </a:r>
          </a:p>
          <a:p>
            <a:pPr lvl="1"/>
            <a:r>
              <a:rPr lang="en-US" sz="2800" dirty="0" smtClean="0"/>
              <a:t>Fate of Europe</a:t>
            </a:r>
          </a:p>
          <a:p>
            <a:pPr lvl="1"/>
            <a:r>
              <a:rPr lang="en-US" sz="2800" dirty="0" smtClean="0"/>
              <a:t>Ottoman Empire</a:t>
            </a:r>
          </a:p>
          <a:p>
            <a:pPr lvl="1"/>
            <a:r>
              <a:rPr lang="en-US" sz="2800" dirty="0" smtClean="0"/>
              <a:t>Colonies around the world</a:t>
            </a:r>
          </a:p>
          <a:p>
            <a:pPr lvl="1"/>
            <a:r>
              <a:rPr lang="en-US" sz="2800" dirty="0" smtClean="0"/>
              <a:t>Some – want to weaken Germany</a:t>
            </a:r>
          </a:p>
          <a:p>
            <a:pPr marL="411480" lvl="1" indent="0">
              <a:buNone/>
            </a:pPr>
            <a:endParaRPr lang="en-US" sz="2800" dirty="0" smtClean="0"/>
          </a:p>
          <a:p>
            <a:r>
              <a:rPr lang="en-US" sz="2800" dirty="0" smtClean="0"/>
              <a:t>The “Big Three”</a:t>
            </a:r>
          </a:p>
          <a:p>
            <a:pPr lvl="1"/>
            <a:r>
              <a:rPr lang="en-US" sz="2800" dirty="0" smtClean="0"/>
              <a:t>Woodrow Wilson – US President</a:t>
            </a:r>
          </a:p>
          <a:p>
            <a:pPr lvl="1"/>
            <a:r>
              <a:rPr lang="en-US" sz="2800" dirty="0" smtClean="0"/>
              <a:t>David Lloyd George – British Prime Minister</a:t>
            </a:r>
          </a:p>
          <a:p>
            <a:pPr lvl="1"/>
            <a:r>
              <a:rPr lang="en-US" sz="2800" dirty="0" smtClean="0"/>
              <a:t>Georges Clemenceau – French leader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6693" y="153537"/>
            <a:ext cx="5832143" cy="1143000"/>
          </a:xfrm>
        </p:spPr>
        <p:txBody>
          <a:bodyPr/>
          <a:lstStyle/>
          <a:p>
            <a:r>
              <a:rPr lang="en-US" dirty="0" smtClean="0"/>
              <a:t>Paris Peace Conference</a:t>
            </a:r>
            <a:endParaRPr lang="en-US" dirty="0"/>
          </a:p>
        </p:txBody>
      </p:sp>
      <p:pic>
        <p:nvPicPr>
          <p:cNvPr id="4098" name="Picture 2" descr="Image result for the big three W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694" y="1719616"/>
            <a:ext cx="6201532" cy="383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66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" y="1065946"/>
            <a:ext cx="11268223" cy="5792053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sz="2400" dirty="0" smtClean="0"/>
              <a:t>Other representatives of the Allied powers had goals of their own</a:t>
            </a:r>
          </a:p>
          <a:p>
            <a:r>
              <a:rPr lang="en-US" sz="2400" dirty="0" smtClean="0"/>
              <a:t>Tried to influence their own demands and interests</a:t>
            </a:r>
          </a:p>
          <a:p>
            <a:r>
              <a:rPr lang="en-US" sz="2400" dirty="0" smtClean="0"/>
              <a:t>Italy:</a:t>
            </a:r>
          </a:p>
          <a:p>
            <a:pPr lvl="1"/>
            <a:r>
              <a:rPr lang="en-US" sz="2400" dirty="0" smtClean="0"/>
              <a:t>Wanted Allies to give Italy former Austro-Hungarian territory</a:t>
            </a:r>
            <a:br>
              <a:rPr lang="en-US" sz="2400" dirty="0" smtClean="0"/>
            </a:br>
            <a:endParaRPr lang="en-US" sz="2400" dirty="0" smtClean="0"/>
          </a:p>
          <a:p>
            <a:pPr marL="114300" indent="0">
              <a:buNone/>
            </a:pPr>
            <a:r>
              <a:rPr lang="en-US" sz="2400" dirty="0" smtClean="0"/>
              <a:t>Nationalism development led to areas wanting their own countries</a:t>
            </a:r>
          </a:p>
          <a:p>
            <a:pPr lvl="1"/>
            <a:r>
              <a:rPr lang="en-US" sz="2400" dirty="0" smtClean="0"/>
              <a:t>Example – people once ruled by Russia, Ottoman Empire, Austria-Hungary</a:t>
            </a:r>
          </a:p>
          <a:p>
            <a:pPr lvl="1"/>
            <a:r>
              <a:rPr lang="en-US" sz="2400" dirty="0" smtClean="0"/>
              <a:t>Problem? Territories overlap with each’s idea of “their territory”</a:t>
            </a:r>
          </a:p>
          <a:p>
            <a:pPr lvl="1"/>
            <a:r>
              <a:rPr lang="en-US" sz="2400" dirty="0" smtClean="0"/>
              <a:t>Impossible to satisfy all </a:t>
            </a:r>
            <a:br>
              <a:rPr lang="en-US" sz="2400" dirty="0" smtClean="0"/>
            </a:br>
            <a:endParaRPr lang="en-US" sz="2400" dirty="0" smtClean="0"/>
          </a:p>
          <a:p>
            <a:pPr marL="114300" indent="0">
              <a:buNone/>
            </a:pPr>
            <a:r>
              <a:rPr lang="en-US" sz="2400" b="1" u="sng" dirty="0" smtClean="0">
                <a:solidFill>
                  <a:srgbClr val="00B0F0"/>
                </a:solidFill>
              </a:rPr>
              <a:t>Wilson's Fourteen Points</a:t>
            </a:r>
            <a:r>
              <a:rPr lang="en-US" sz="2400" dirty="0" smtClean="0"/>
              <a:t>:</a:t>
            </a:r>
          </a:p>
          <a:p>
            <a:pPr lvl="1"/>
            <a:r>
              <a:rPr lang="en-US" sz="2400" dirty="0" smtClean="0"/>
              <a:t>Many points were not satisfied, but stood firm on a creation of a </a:t>
            </a:r>
            <a:r>
              <a:rPr lang="en-US" sz="2400" b="1" dirty="0" smtClean="0">
                <a:solidFill>
                  <a:srgbClr val="00B0F0"/>
                </a:solidFill>
              </a:rPr>
              <a:t>League of Nations</a:t>
            </a:r>
          </a:p>
          <a:p>
            <a:pPr lvl="1"/>
            <a:r>
              <a:rPr lang="en-US" sz="2400" dirty="0" smtClean="0"/>
              <a:t>His goal – League would be based on </a:t>
            </a:r>
            <a:r>
              <a:rPr lang="en-US" sz="2400" b="1" dirty="0" smtClean="0">
                <a:solidFill>
                  <a:srgbClr val="00B0F0"/>
                </a:solidFill>
              </a:rPr>
              <a:t>Collective Security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in which nations work together to keep peace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32000" y="126610"/>
            <a:ext cx="10160000" cy="939336"/>
          </a:xfrm>
        </p:spPr>
        <p:txBody>
          <a:bodyPr/>
          <a:lstStyle/>
          <a:p>
            <a:r>
              <a:rPr lang="en-US" dirty="0" smtClean="0"/>
              <a:t>Issues in Paris Peace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35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ent Bill of Rights presentatio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arent Bill of Rights presentation" id="{FFB8DD09-E889-436C-9890-EDCB8B87C37D}" vid="{0650B77A-9CFB-47E5-9969-37AE0A32A9A6}"/>
    </a:ext>
  </a:extLst>
</a:theme>
</file>

<file path=ppt/theme/theme2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onstantia-Franklin Gothic Book">
      <a:majorFont>
        <a:latin typeface="Constantia" panose="020306020503060303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onstantia-Franklin Gothic Book">
      <a:majorFont>
        <a:latin typeface="Constantia" panose="020306020503060303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E507829-6D7C-4C56-8D46-9575E34331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Parent Bill of Rights presentation</Template>
  <TotalTime>0</TotalTime>
  <Words>1068</Words>
  <Application>Microsoft Office PowerPoint</Application>
  <PresentationFormat>Widescreen</PresentationFormat>
  <Paragraphs>180</Paragraphs>
  <Slides>22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Castellar</vt:lpstr>
      <vt:lpstr>Comic Sans MS</vt:lpstr>
      <vt:lpstr>Franklin Gothic Book</vt:lpstr>
      <vt:lpstr>Parent Bill of Rights presentation</vt:lpstr>
      <vt:lpstr>Treaty  of Versailles</vt:lpstr>
      <vt:lpstr>Costs of “The Great War”</vt:lpstr>
      <vt:lpstr>PowerPoint Presentation</vt:lpstr>
      <vt:lpstr>PowerPoint Presentation</vt:lpstr>
      <vt:lpstr>Economic Impact</vt:lpstr>
      <vt:lpstr>Political Impact</vt:lpstr>
      <vt:lpstr>PowerPoint Presentation</vt:lpstr>
      <vt:lpstr>Paris Peace Conference</vt:lpstr>
      <vt:lpstr>Issues in Paris Peace Conference</vt:lpstr>
      <vt:lpstr>PowerPoint Presentation</vt:lpstr>
      <vt:lpstr>Treaty – effect on Germany</vt:lpstr>
      <vt:lpstr>PowerPoint Presentation</vt:lpstr>
      <vt:lpstr>New Countries – Post WWI</vt:lpstr>
      <vt:lpstr>Outcomes of the Peace Conference:</vt:lpstr>
      <vt:lpstr>ONE hope for the future: League of Nations</vt:lpstr>
      <vt:lpstr>Essential Questions:</vt:lpstr>
      <vt:lpstr>Essential Questions:</vt:lpstr>
      <vt:lpstr>Tensions that will rise later…</vt:lpstr>
      <vt:lpstr>Legacy of the Treaty of Versailles </vt:lpstr>
      <vt:lpstr>Treaty of Versailles – Jigsaw Activity</vt:lpstr>
      <vt:lpstr>Discussion:</vt:lpstr>
      <vt:lpstr>Treaty of Versailles – Review Day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2017-04-13T14:26:45Z</dcterms:created>
  <dcterms:modified xsi:type="dcterms:W3CDTF">2017-05-09T00:15:29Z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TC034605539991</vt:lpwstr>
  </property>
</Properties>
</file>