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70" r:id="rId16"/>
    <p:sldId id="271" r:id="rId17"/>
    <p:sldId id="272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C98C-1E92-467B-A4FA-2E235D76BFD2}" type="datetimeFigureOut">
              <a:rPr lang="en-US" smtClean="0"/>
              <a:pPr/>
              <a:t>6/18/2010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1B3C-FFD9-454D-B7B1-2E7A2563C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C98C-1E92-467B-A4FA-2E235D76BFD2}" type="datetimeFigureOut">
              <a:rPr lang="en-US" smtClean="0"/>
              <a:pPr/>
              <a:t>6/18/2010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1B3C-FFD9-454D-B7B1-2E7A2563C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C98C-1E92-467B-A4FA-2E235D76BFD2}" type="datetimeFigureOut">
              <a:rPr lang="en-US" smtClean="0"/>
              <a:pPr/>
              <a:t>6/18/2010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1B3C-FFD9-454D-B7B1-2E7A2563C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C98C-1E92-467B-A4FA-2E235D76BFD2}" type="datetimeFigureOut">
              <a:rPr lang="en-US" smtClean="0"/>
              <a:pPr/>
              <a:t>6/18/2010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1B3C-FFD9-454D-B7B1-2E7A2563C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C98C-1E92-467B-A4FA-2E235D76BFD2}" type="datetimeFigureOut">
              <a:rPr lang="en-US" smtClean="0"/>
              <a:pPr/>
              <a:t>6/18/2010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1B3C-FFD9-454D-B7B1-2E7A2563C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C98C-1E92-467B-A4FA-2E235D76BFD2}" type="datetimeFigureOut">
              <a:rPr lang="en-US" smtClean="0"/>
              <a:pPr/>
              <a:t>6/18/2010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1B3C-FFD9-454D-B7B1-2E7A2563C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C98C-1E92-467B-A4FA-2E235D76BFD2}" type="datetimeFigureOut">
              <a:rPr lang="en-US" smtClean="0"/>
              <a:pPr/>
              <a:t>6/18/2010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1B3C-FFD9-454D-B7B1-2E7A2563C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C98C-1E92-467B-A4FA-2E235D76BFD2}" type="datetimeFigureOut">
              <a:rPr lang="en-US" smtClean="0"/>
              <a:pPr/>
              <a:t>6/18/2010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1B3C-FFD9-454D-B7B1-2E7A2563C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C98C-1E92-467B-A4FA-2E235D76BFD2}" type="datetimeFigureOut">
              <a:rPr lang="en-US" smtClean="0"/>
              <a:pPr/>
              <a:t>6/18/2010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1B3C-FFD9-454D-B7B1-2E7A2563C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C98C-1E92-467B-A4FA-2E235D76BFD2}" type="datetimeFigureOut">
              <a:rPr lang="en-US" smtClean="0"/>
              <a:pPr/>
              <a:t>6/18/2010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1B3C-FFD9-454D-B7B1-2E7A2563C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C98C-1E92-467B-A4FA-2E235D76BFD2}" type="datetimeFigureOut">
              <a:rPr lang="en-US" smtClean="0"/>
              <a:pPr/>
              <a:t>6/18/2010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1B3C-FFD9-454D-B7B1-2E7A2563C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DC98C-1E92-467B-A4FA-2E235D76BFD2}" type="datetimeFigureOut">
              <a:rPr lang="en-US" smtClean="0"/>
              <a:pPr/>
              <a:t>6/18/2010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1B3C-FFD9-454D-B7B1-2E7A2563C9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astweb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Tips and Tricks to Maximize Your Fastweb Experience</a:t>
            </a:r>
            <a:endParaRPr lang="en-US" sz="3600" dirty="0">
              <a:solidFill>
                <a:schemeClr val="accent6"/>
              </a:solidFill>
            </a:endParaRPr>
          </a:p>
        </p:txBody>
      </p:sp>
      <p:pic>
        <p:nvPicPr>
          <p:cNvPr id="4" name="Picture 3" descr="F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8200"/>
            <a:ext cx="7829473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819255" cy="1524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505200" y="1066800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62600" y="533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Trebuchet MS" pitchFamily="34" charset="0"/>
              </a:rPr>
              <a:t>Scholarship Deadlines</a:t>
            </a:r>
            <a:endParaRPr lang="en-US" sz="2400" dirty="0">
              <a:solidFill>
                <a:schemeClr val="accent6"/>
              </a:solidFill>
              <a:latin typeface="Trebuchet MS" pitchFamily="34" charset="0"/>
            </a:endParaRPr>
          </a:p>
        </p:txBody>
      </p:sp>
      <p:pic>
        <p:nvPicPr>
          <p:cNvPr id="5" name="Picture 4" descr="calend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676400"/>
            <a:ext cx="8153400" cy="4495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81400" y="3352800"/>
            <a:ext cx="2286000" cy="2209800"/>
          </a:xfrm>
          <a:prstGeom prst="ellipse">
            <a:avLst/>
          </a:prstGeom>
          <a:solidFill>
            <a:srgbClr val="FFC000"/>
          </a:solidFill>
          <a:ln w="3175">
            <a:noFill/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Insider Tip! </a:t>
            </a:r>
          </a:p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Never miss a deadline again! All your deadlines are stored in your calendar!</a:t>
            </a:r>
            <a:endParaRPr lang="en-US" sz="1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819255" cy="1524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505200" y="1066800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62600" y="533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Trebuchet MS" pitchFamily="34" charset="0"/>
              </a:rPr>
              <a:t>Notifications</a:t>
            </a:r>
            <a:endParaRPr lang="en-US" sz="2400" dirty="0">
              <a:solidFill>
                <a:schemeClr val="accent6"/>
              </a:solidFill>
              <a:latin typeface="Trebuchet MS" pitchFamily="34" charset="0"/>
            </a:endParaRPr>
          </a:p>
        </p:txBody>
      </p:sp>
      <p:pic>
        <p:nvPicPr>
          <p:cNvPr id="5" name="Picture 4" descr="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828800"/>
            <a:ext cx="6400800" cy="466077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72200" y="1905000"/>
            <a:ext cx="5334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524000" y="2514600"/>
            <a:ext cx="6858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0" y="4724400"/>
            <a:ext cx="1752600" cy="14478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096000" y="3505200"/>
            <a:ext cx="2819400" cy="2743200"/>
          </a:xfrm>
          <a:prstGeom prst="ellipse">
            <a:avLst/>
          </a:prstGeom>
          <a:solidFill>
            <a:srgbClr val="FFC000"/>
          </a:solidFill>
          <a:ln w="3175">
            <a:noFill/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Insider Tip!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Get the latest news, insider advice, notifications as soon as new awards that match your profile become available and deadline notifications sent straight to your email inbox! </a:t>
            </a:r>
          </a:p>
        </p:txBody>
      </p:sp>
      <p:sp>
        <p:nvSpPr>
          <p:cNvPr id="13" name="Right Arrow 12"/>
          <p:cNvSpPr/>
          <p:nvPr/>
        </p:nvSpPr>
        <p:spPr>
          <a:xfrm rot="10800000">
            <a:off x="6934200" y="1905000"/>
            <a:ext cx="1774098" cy="319179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72400" y="1752600"/>
            <a:ext cx="990600" cy="9906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Step 1: </a:t>
            </a:r>
            <a:r>
              <a:rPr lang="en-US" sz="1400" dirty="0" smtClean="0">
                <a:solidFill>
                  <a:schemeClr val="tx2"/>
                </a:solidFill>
              </a:rPr>
              <a:t>click “My Profile”  </a:t>
            </a:r>
          </a:p>
        </p:txBody>
      </p:sp>
      <p:sp>
        <p:nvSpPr>
          <p:cNvPr id="14" name="Right Arrow 13"/>
          <p:cNvSpPr/>
          <p:nvPr/>
        </p:nvSpPr>
        <p:spPr>
          <a:xfrm rot="10800000">
            <a:off x="2514600" y="2590800"/>
            <a:ext cx="1774098" cy="319179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352800" y="2438400"/>
            <a:ext cx="990600" cy="9906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Step 2: </a:t>
            </a:r>
            <a:r>
              <a:rPr lang="en-US" sz="1400" dirty="0" smtClean="0">
                <a:solidFill>
                  <a:schemeClr val="tx2"/>
                </a:solidFill>
              </a:rPr>
              <a:t>click “My Account”  </a:t>
            </a:r>
          </a:p>
        </p:txBody>
      </p:sp>
      <p:sp>
        <p:nvSpPr>
          <p:cNvPr id="16" name="Right Arrow 15"/>
          <p:cNvSpPr/>
          <p:nvPr/>
        </p:nvSpPr>
        <p:spPr>
          <a:xfrm rot="10800000">
            <a:off x="2743200" y="5257800"/>
            <a:ext cx="1774098" cy="319179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276600" y="4953000"/>
            <a:ext cx="2057400" cy="14478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Step 3: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c</a:t>
            </a:r>
            <a:r>
              <a:rPr lang="en-US" sz="1400" dirty="0" smtClean="0">
                <a:solidFill>
                  <a:schemeClr val="tx2"/>
                </a:solidFill>
              </a:rPr>
              <a:t>lick “Subscriptions” then check the boxes for the notifications you’d like to receive and click “Submit”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F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819255" cy="1524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505200" y="1066800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62600" y="533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Trebuchet MS" pitchFamily="34" charset="0"/>
              </a:rPr>
              <a:t>New Scholarships</a:t>
            </a:r>
            <a:endParaRPr lang="en-US" sz="2400" dirty="0">
              <a:solidFill>
                <a:schemeClr val="accent6"/>
              </a:soli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1219200"/>
            <a:ext cx="502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Fastweb adds </a:t>
            </a:r>
            <a:r>
              <a:rPr lang="en-US" b="1" dirty="0" smtClean="0">
                <a:solidFill>
                  <a:srgbClr val="002060"/>
                </a:solidFill>
              </a:rPr>
              <a:t>new scholarships to our database daily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as they become available.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When a scholarship is made available that matches your Fastweb profile information, it is </a:t>
            </a:r>
            <a:r>
              <a:rPr lang="en-US" b="1" dirty="0" smtClean="0">
                <a:solidFill>
                  <a:srgbClr val="002060"/>
                </a:solidFill>
              </a:rPr>
              <a:t>immediately added to your scholarship matches</a:t>
            </a:r>
            <a:r>
              <a:rPr lang="en-US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View your new matches by logging in </a:t>
            </a:r>
            <a:r>
              <a:rPr lang="en-US" dirty="0" smtClean="0"/>
              <a:t>to Fastweb and viewing your “Scholarship Matches” from within the Scholarships section.</a:t>
            </a:r>
          </a:p>
          <a:p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Fastweb can send </a:t>
            </a:r>
            <a:r>
              <a:rPr lang="en-US" b="1" dirty="0" smtClean="0">
                <a:solidFill>
                  <a:srgbClr val="002060"/>
                </a:solidFill>
              </a:rPr>
              <a:t>alerts straight to your personal email account</a:t>
            </a:r>
            <a:r>
              <a:rPr lang="en-US" dirty="0" smtClean="0">
                <a:solidFill>
                  <a:srgbClr val="002060"/>
                </a:solidFill>
              </a:rPr>
              <a:t>! </a:t>
            </a:r>
            <a:r>
              <a:rPr lang="en-US" dirty="0" smtClean="0"/>
              <a:t>Alerts let you know when a new scholarship has been added, or when a deadline is nearing.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REMEMBER: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The more of your Fastweb profile information that you complete, the more scholarships you’ll see!</a:t>
            </a:r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20850254">
            <a:off x="457200" y="1600200"/>
            <a:ext cx="2819400" cy="2743200"/>
          </a:xfrm>
          <a:prstGeom prst="ellipse">
            <a:avLst/>
          </a:prstGeom>
          <a:solidFill>
            <a:srgbClr val="FFC000"/>
          </a:solidFill>
          <a:ln w="3175">
            <a:noFill/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How to Take Advantage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of New Scholarships! </a:t>
            </a:r>
            <a:endParaRPr lang="en-US" sz="1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819255" cy="1524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505200" y="1066800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62600" y="533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Trebuchet MS" pitchFamily="34" charset="0"/>
              </a:rPr>
              <a:t>Contests</a:t>
            </a:r>
            <a:endParaRPr lang="en-US" sz="2400" dirty="0">
              <a:solidFill>
                <a:schemeClr val="accent6"/>
              </a:solidFill>
              <a:latin typeface="Trebuchet MS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48400" y="1828800"/>
            <a:ext cx="2438400" cy="2286000"/>
          </a:xfrm>
          <a:prstGeom prst="ellipse">
            <a:avLst/>
          </a:prstGeom>
          <a:solidFill>
            <a:srgbClr val="FFC000"/>
          </a:solidFill>
          <a:ln w="3175">
            <a:noFill/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Insider Tip!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Did you know that Fastweb often gives out scholarships of its own?  Get in on these fun, fast and easy chances to win more cash for college!</a:t>
            </a:r>
          </a:p>
        </p:txBody>
      </p:sp>
      <p:pic>
        <p:nvPicPr>
          <p:cNvPr id="12" name="Picture 11" descr="FW Homepage_aler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447800"/>
            <a:ext cx="5018868" cy="51054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5410200" y="5257800"/>
            <a:ext cx="1774098" cy="319179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77000" y="4876800"/>
            <a:ext cx="1828800" cy="12192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Check for new contests from </a:t>
            </a:r>
            <a:r>
              <a:rPr lang="en-US" sz="1400" dirty="0" smtClean="0">
                <a:solidFill>
                  <a:schemeClr val="tx2"/>
                </a:solidFill>
                <a:hlinkClick r:id="rId4"/>
              </a:rPr>
              <a:t>Fastweb’s 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  <a:hlinkClick r:id="rId4"/>
              </a:rPr>
              <a:t>Homepage</a:t>
            </a:r>
            <a:r>
              <a:rPr lang="en-US" sz="1400" dirty="0" smtClean="0">
                <a:solidFill>
                  <a:schemeClr val="tx2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819255" cy="1524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505200" y="1066800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62600" y="533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Trebuchet MS" pitchFamily="34" charset="0"/>
              </a:rPr>
              <a:t>Internships</a:t>
            </a:r>
            <a:endParaRPr lang="en-US" sz="2400" dirty="0">
              <a:solidFill>
                <a:schemeClr val="accent6"/>
              </a:solidFill>
              <a:latin typeface="Trebuchet MS" pitchFamily="34" charset="0"/>
            </a:endParaRPr>
          </a:p>
        </p:txBody>
      </p:sp>
      <p:pic>
        <p:nvPicPr>
          <p:cNvPr id="5" name="Picture 4" descr="part time jo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447800"/>
            <a:ext cx="6836571" cy="506092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962400" y="1828800"/>
            <a:ext cx="11430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209800" y="2057400"/>
            <a:ext cx="11430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2889610">
            <a:off x="2888162" y="2630407"/>
            <a:ext cx="1387547" cy="358267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6200000">
            <a:off x="3931493" y="2621710"/>
            <a:ext cx="1219200" cy="395380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29000" y="2895600"/>
            <a:ext cx="4572000" cy="6858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Use Fastweb to find Internships and Fellowships too! Get to Jobs &amp; Internships from the tabs at the top of the screen.  </a:t>
            </a:r>
          </a:p>
        </p:txBody>
      </p:sp>
      <p:sp>
        <p:nvSpPr>
          <p:cNvPr id="11" name="Right Arrow 10"/>
          <p:cNvSpPr/>
          <p:nvPr/>
        </p:nvSpPr>
        <p:spPr>
          <a:xfrm rot="18659894">
            <a:off x="1546564" y="4238363"/>
            <a:ext cx="1166697" cy="282974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20006723">
            <a:off x="1937150" y="4551634"/>
            <a:ext cx="2528608" cy="309403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1676400" y="5867400"/>
            <a:ext cx="1166697" cy="282974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400" y="4495800"/>
            <a:ext cx="2209800" cy="19050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Organize your internship matches in the same way you do your scholarship matches! Sort by column heading, or choose to discard, save to “favorites” or click to get more info. </a:t>
            </a:r>
          </a:p>
        </p:txBody>
      </p:sp>
      <p:sp>
        <p:nvSpPr>
          <p:cNvPr id="15" name="Oval 14"/>
          <p:cNvSpPr/>
          <p:nvPr/>
        </p:nvSpPr>
        <p:spPr>
          <a:xfrm>
            <a:off x="152400" y="1752600"/>
            <a:ext cx="1828800" cy="1676400"/>
          </a:xfrm>
          <a:prstGeom prst="ellipse">
            <a:avLst/>
          </a:prstGeom>
          <a:solidFill>
            <a:srgbClr val="FFC000"/>
          </a:solidFill>
          <a:ln w="3175">
            <a:noFill/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Note: </a:t>
            </a:r>
          </a:p>
          <a:p>
            <a:pPr algn="ctr"/>
            <a:r>
              <a:rPr lang="en-US" sz="1200" dirty="0" smtClean="0">
                <a:solidFill>
                  <a:srgbClr val="000066"/>
                </a:solidFill>
              </a:rPr>
              <a:t>Internships are based on student’s academic major and interest, not location. </a:t>
            </a:r>
          </a:p>
          <a:p>
            <a:pPr algn="ctr"/>
            <a:endParaRPr lang="en-US" sz="1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819255" cy="1524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505200" y="1066800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62600" y="533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Trebuchet MS" pitchFamily="34" charset="0"/>
              </a:rPr>
              <a:t>And That’s Not All</a:t>
            </a:r>
            <a:endParaRPr lang="en-US" sz="2400" dirty="0">
              <a:solidFill>
                <a:schemeClr val="accent6"/>
              </a:solidFill>
              <a:latin typeface="Trebuchet MS" pitchFamily="34" charset="0"/>
            </a:endParaRPr>
          </a:p>
        </p:txBody>
      </p:sp>
      <p:pic>
        <p:nvPicPr>
          <p:cNvPr id="5" name="Picture 4" descr="channe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76400"/>
            <a:ext cx="6083251" cy="44958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2651917">
            <a:off x="5367554" y="2696238"/>
            <a:ext cx="2324691" cy="475495"/>
          </a:xfrm>
          <a:prstGeom prst="rightArrow">
            <a:avLst>
              <a:gd name="adj1" fmla="val 37553"/>
              <a:gd name="adj2" fmla="val 50000"/>
            </a:avLst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29400" y="1143000"/>
            <a:ext cx="2362200" cy="55626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tx2"/>
              </a:solidFill>
            </a:endParaRPr>
          </a:p>
          <a:p>
            <a:pPr algn="ctr"/>
            <a:endParaRPr lang="en-US" sz="16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We’re More than  Scholarships! </a:t>
            </a:r>
          </a:p>
          <a:p>
            <a:endParaRPr lang="en-US" sz="1400" dirty="0" smtClean="0">
              <a:solidFill>
                <a:schemeClr val="tx2"/>
              </a:solidFill>
            </a:endParaRPr>
          </a:p>
          <a:p>
            <a:r>
              <a:rPr lang="en-US" sz="1400" dirty="0" smtClean="0">
                <a:solidFill>
                  <a:schemeClr val="tx2"/>
                </a:solidFill>
              </a:rPr>
              <a:t>Check out all Fastweb has to offer. Navigate the site from the tabs at the top of your screen. You’ll find: </a:t>
            </a:r>
          </a:p>
          <a:p>
            <a:endParaRPr lang="en-US" sz="1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 Valuable expert advice on  </a:t>
            </a:r>
          </a:p>
          <a:p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  everything from financial</a:t>
            </a:r>
          </a:p>
          <a:p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  aid to college admissions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 Discussion and message </a:t>
            </a:r>
          </a:p>
          <a:p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  boards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 Breaking student news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  Articles and other valuable </a:t>
            </a:r>
          </a:p>
          <a:p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  information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  </a:t>
            </a:r>
            <a:r>
              <a:rPr lang="en-US" sz="1400" dirty="0" smtClean="0">
                <a:solidFill>
                  <a:schemeClr val="tx2"/>
                </a:solidFill>
              </a:rPr>
              <a:t>Virtual campus tours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  Fastweb contests worth    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    money for college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  Internship matches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  Loan calculators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  Secrets from scholarship 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    judges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  More…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F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819255" cy="1524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505200" y="1066800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62600" y="152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Trebuchet MS" pitchFamily="34" charset="0"/>
              </a:rPr>
              <a:t>“Kantro” The Financial Aid Expert</a:t>
            </a:r>
          </a:p>
        </p:txBody>
      </p:sp>
      <p:pic>
        <p:nvPicPr>
          <p:cNvPr id="6" name="Picture 5" descr="Kant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600200"/>
            <a:ext cx="4540795" cy="49530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340458">
            <a:off x="4898360" y="3167435"/>
            <a:ext cx="2895837" cy="341088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1587095">
            <a:off x="5019683" y="2520079"/>
            <a:ext cx="2605998" cy="341088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0" y="1981200"/>
            <a:ext cx="1828800" cy="17526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Get your financial aid questions answered directly by the expert! Submit your questions to “Ask Kantro”.</a:t>
            </a:r>
          </a:p>
        </p:txBody>
      </p:sp>
      <p:sp>
        <p:nvSpPr>
          <p:cNvPr id="12" name="Right Arrow 11"/>
          <p:cNvSpPr/>
          <p:nvPr/>
        </p:nvSpPr>
        <p:spPr>
          <a:xfrm rot="430499">
            <a:off x="1051737" y="3350852"/>
            <a:ext cx="1561268" cy="341088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0510467">
            <a:off x="4886015" y="5531398"/>
            <a:ext cx="2895837" cy="341088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58000" y="4419600"/>
            <a:ext cx="1828800" cy="19050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Wondering how much is </a:t>
            </a:r>
            <a:r>
              <a:rPr lang="en-US" sz="1400" i="1" dirty="0" smtClean="0">
                <a:solidFill>
                  <a:schemeClr val="tx2"/>
                </a:solidFill>
              </a:rPr>
              <a:t>too</a:t>
            </a:r>
            <a:r>
              <a:rPr lang="en-US" sz="1400" dirty="0" smtClean="0">
                <a:solidFill>
                  <a:schemeClr val="tx2"/>
                </a:solidFill>
              </a:rPr>
              <a:t> much when it comes to student loans? Use our student loan calculator to figure how much you can afford to borrow. </a:t>
            </a:r>
          </a:p>
        </p:txBody>
      </p:sp>
      <p:sp>
        <p:nvSpPr>
          <p:cNvPr id="16" name="Right Arrow 15"/>
          <p:cNvSpPr/>
          <p:nvPr/>
        </p:nvSpPr>
        <p:spPr>
          <a:xfrm rot="774312">
            <a:off x="1382767" y="4119941"/>
            <a:ext cx="2131729" cy="341088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2667000"/>
            <a:ext cx="1600200" cy="28956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Our nationally renowned Financial Aid Expert, Mark Kantrowitz, shares his insight with you on college financing, from completing the FAFSA to simple tips and tricks.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819255" cy="1524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505200" y="1066800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62600" y="152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Trebuchet MS" pitchFamily="34" charset="0"/>
              </a:rPr>
              <a:t>Prepare for Standardized Exam</a:t>
            </a:r>
            <a:r>
              <a:rPr lang="en-US" sz="2400" i="1" dirty="0" smtClean="0">
                <a:solidFill>
                  <a:schemeClr val="accent6"/>
                </a:solidFill>
                <a:latin typeface="Trebuchet MS" pitchFamily="34" charset="0"/>
              </a:rPr>
              <a:t>s</a:t>
            </a:r>
          </a:p>
        </p:txBody>
      </p:sp>
      <p:pic>
        <p:nvPicPr>
          <p:cNvPr id="5" name="Picture 4" descr="test pr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3149" y="1371600"/>
            <a:ext cx="3741451" cy="534389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9576642">
            <a:off x="6009541" y="2662770"/>
            <a:ext cx="2224217" cy="341088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86600" y="1905000"/>
            <a:ext cx="1828800" cy="17526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Test Dates, including registration and late registration deadlines for all of the major exams– undergraduate and graduate. </a:t>
            </a:r>
          </a:p>
        </p:txBody>
      </p:sp>
      <p:sp>
        <p:nvSpPr>
          <p:cNvPr id="8" name="Right Arrow 7"/>
          <p:cNvSpPr/>
          <p:nvPr/>
        </p:nvSpPr>
        <p:spPr>
          <a:xfrm rot="19780615">
            <a:off x="1076852" y="5269657"/>
            <a:ext cx="2224217" cy="341088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4724400"/>
            <a:ext cx="1828800" cy="17526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Guidance on preparing for the big exam and advice on improving your score if need be.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09600" y="2971800"/>
            <a:ext cx="2224217" cy="341088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" y="2057400"/>
            <a:ext cx="1828800" cy="17526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Are test prep classes worth the money? Check with Fastweb first!</a:t>
            </a:r>
          </a:p>
        </p:txBody>
      </p:sp>
      <p:sp>
        <p:nvSpPr>
          <p:cNvPr id="12" name="Right Arrow 11"/>
          <p:cNvSpPr/>
          <p:nvPr/>
        </p:nvSpPr>
        <p:spPr>
          <a:xfrm rot="12762844">
            <a:off x="5859366" y="5298384"/>
            <a:ext cx="2224217" cy="341088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8000" y="4876800"/>
            <a:ext cx="1600200" cy="13716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A complete list of financial aid deadlines state-by-state.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819255" cy="1524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505200" y="1066800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62600" y="533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Trebuchet MS" pitchFamily="34" charset="0"/>
              </a:rPr>
              <a:t>Don’t Forget!</a:t>
            </a:r>
            <a:endParaRPr lang="en-US" sz="2400" dirty="0">
              <a:solidFill>
                <a:schemeClr val="accent6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6553200" cy="602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 smtClean="0">
                <a:solidFill>
                  <a:srgbClr val="000066"/>
                </a:solidFill>
                <a:latin typeface="Trebuchet MS" pitchFamily="34" charset="0"/>
              </a:rPr>
              <a:t>Maximize Matches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Trebuchet MS" pitchFamily="34" charset="0"/>
              </a:rPr>
              <a:t>Complete all the questions on the search.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Trebuchet MS" pitchFamily="34" charset="0"/>
              </a:rPr>
              <a:t>Review all possible answers for each question.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 smtClean="0">
                <a:solidFill>
                  <a:srgbClr val="000066"/>
                </a:solidFill>
                <a:latin typeface="Trebuchet MS" pitchFamily="34" charset="0"/>
              </a:rPr>
              <a:t>Check your current information </a:t>
            </a:r>
            <a:endParaRPr lang="en-US" sz="2800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Trebuchet MS" pitchFamily="34" charset="0"/>
              </a:rPr>
              <a:t>Ensure your results match you. If they don’t, update your Fastweb profile information.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Trebuchet MS" pitchFamily="34" charset="0"/>
              </a:rPr>
              <a:t>Have you changed majors or intended school?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Trebuchet MS" pitchFamily="34" charset="0"/>
              </a:rPr>
              <a:t>Is your current year in school updated?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Trebuchet MS" pitchFamily="34" charset="0"/>
              </a:rPr>
              <a:t>Update, update, update and you’ll continue to get the best results!</a:t>
            </a:r>
          </a:p>
          <a:p>
            <a:pPr marL="0" lvl="2" indent="-228600">
              <a:spcBef>
                <a:spcPct val="20000"/>
              </a:spcBef>
            </a:pPr>
            <a:r>
              <a:rPr lang="en-US" sz="2800" b="1" dirty="0" smtClean="0">
                <a:solidFill>
                  <a:srgbClr val="000066"/>
                </a:solidFill>
                <a:latin typeface="Trebuchet MS" pitchFamily="34" charset="0"/>
              </a:rPr>
              <a:t>Any Questions?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Trebuchet MS" pitchFamily="34" charset="0"/>
              </a:rPr>
              <a:t>If you need help, you can reach the Fastweb team by emailing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info@fastweb.com!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endParaRPr lang="en-US" sz="2000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6705600" y="1143000"/>
            <a:ext cx="2286000" cy="2133600"/>
          </a:xfrm>
          <a:prstGeom prst="ellipse">
            <a:avLst/>
          </a:prstGeom>
          <a:solidFill>
            <a:srgbClr val="FFC000"/>
          </a:solidFill>
          <a:ln w="3175">
            <a:noFill/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Good Luck! </a:t>
            </a:r>
            <a:endParaRPr lang="en-US" sz="3600" dirty="0" smtClean="0">
              <a:solidFill>
                <a:srgbClr val="000066"/>
              </a:solidFill>
            </a:endParaRPr>
          </a:p>
          <a:p>
            <a:pPr algn="ctr"/>
            <a:endParaRPr lang="en-US" sz="1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W 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819255" cy="1524000"/>
          </a:xfrm>
        </p:spPr>
      </p:pic>
      <p:cxnSp>
        <p:nvCxnSpPr>
          <p:cNvPr id="6" name="Straight Connector 5"/>
          <p:cNvCxnSpPr/>
          <p:nvPr/>
        </p:nvCxnSpPr>
        <p:spPr>
          <a:xfrm>
            <a:off x="3505200" y="1066800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200" y="1447800"/>
            <a:ext cx="7924800" cy="501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 Access </a:t>
            </a:r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to the most scholarships you’ll find online, </a:t>
            </a: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  </a:t>
            </a:r>
          </a:p>
          <a:p>
            <a:pPr lvl="0"/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  with over 1.5 </a:t>
            </a:r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million scholarships worth over $</a:t>
            </a: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3.4                </a:t>
            </a:r>
          </a:p>
          <a:p>
            <a:pPr lvl="0"/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  billion</a:t>
            </a:r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! </a:t>
            </a:r>
          </a:p>
          <a:p>
            <a:pPr lvl="0"/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 Daily </a:t>
            </a:r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alerts when new scholarships that match </a:t>
            </a: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your</a:t>
            </a:r>
          </a:p>
          <a:p>
            <a:pPr lvl="0"/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unique profile become available and </a:t>
            </a: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deadline</a:t>
            </a:r>
          </a:p>
          <a:p>
            <a:pPr lvl="0"/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 reminders</a:t>
            </a:r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pPr lvl="0"/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 Insider </a:t>
            </a:r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advice from some of the leading experts in </a:t>
            </a: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 </a:t>
            </a:r>
          </a:p>
          <a:p>
            <a:pPr lvl="0"/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 financial </a:t>
            </a:r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aid, scholarships and college </a:t>
            </a: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admissions</a:t>
            </a:r>
          </a:p>
          <a:p>
            <a:pPr lvl="0"/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pPr>
              <a:buSzPct val="8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Students </a:t>
            </a: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receive a </a:t>
            </a:r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customized experience and tools to                                                    </a:t>
            </a:r>
          </a:p>
          <a:p>
            <a:pPr>
              <a:buSzPct val="80000"/>
            </a:pPr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  stay organized.</a:t>
            </a:r>
          </a:p>
          <a:p>
            <a:pPr>
              <a:lnSpc>
                <a:spcPct val="90000"/>
              </a:lnSpc>
              <a:spcBef>
                <a:spcPct val="65000"/>
              </a:spcBef>
              <a:buSzPct val="8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 It’s </a:t>
            </a:r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all </a:t>
            </a: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100% FREE</a:t>
            </a:r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533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Trebuchet MS" pitchFamily="34" charset="0"/>
              </a:rPr>
              <a:t>Why Fastweb?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W Homepage_3.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76400"/>
            <a:ext cx="5181600" cy="5181600"/>
          </a:xfrm>
          <a:prstGeom prst="rect">
            <a:avLst/>
          </a:prstGeom>
        </p:spPr>
      </p:pic>
      <p:pic>
        <p:nvPicPr>
          <p:cNvPr id="5" name="Content Placeholder 3" descr="F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819255" cy="1524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505200" y="1066800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62600" y="533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Trebuchet MS" pitchFamily="34" charset="0"/>
              </a:rPr>
              <a:t>Fastweb Homepage</a:t>
            </a:r>
            <a:endParaRPr lang="en-US" sz="2400" dirty="0">
              <a:solidFill>
                <a:schemeClr val="accent6"/>
              </a:solidFill>
              <a:latin typeface="Trebuchet MS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0600" y="2843212"/>
            <a:ext cx="15240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Down Arrow 10"/>
          <p:cNvSpPr/>
          <p:nvPr/>
        </p:nvSpPr>
        <p:spPr>
          <a:xfrm rot="5921012">
            <a:off x="5063471" y="990220"/>
            <a:ext cx="688514" cy="5596032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Start Your Scholarship Search Here!</a:t>
            </a:r>
            <a:endParaRPr lang="en-US" sz="160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4199511">
            <a:off x="5853167" y="2768505"/>
            <a:ext cx="688514" cy="4384813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Start Your Scholarship Search Here!</a:t>
            </a:r>
            <a:endParaRPr lang="en-US" sz="160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gn in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447800"/>
            <a:ext cx="5607741" cy="48852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AEB735-D5D2-4169-A3F0-94A1DA5E779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" name="Content Placeholder 3" descr="F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819255" cy="1524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505200" y="1066800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62600" y="533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Trebuchet MS" pitchFamily="34" charset="0"/>
              </a:rPr>
              <a:t>Registration Step 1</a:t>
            </a:r>
            <a:endParaRPr lang="en-US" sz="2400" dirty="0">
              <a:solidFill>
                <a:schemeClr val="accent6"/>
              </a:solidFill>
              <a:latin typeface="Trebuchet MS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8888967">
            <a:off x="5207550" y="4271288"/>
            <a:ext cx="990600" cy="381000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200" y="3810000"/>
            <a:ext cx="2057400" cy="15240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Use the drop down box to select your major or intended academic  major and don’t worry if you’re not sure, you can add as many as you like! 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20326242">
            <a:off x="1872600" y="2510983"/>
            <a:ext cx="1036852" cy="448074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9600" y="2362200"/>
            <a:ext cx="1447800" cy="16764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To complete the first step in your search for scholarships, answer a few questions about who you are.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1209675" y="6105525"/>
            <a:ext cx="704850" cy="381000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8200" y="4343400"/>
            <a:ext cx="1447800" cy="16002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Complete all the questions, scroll down and click continue! Remember to save work frequently. 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gn in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6122028" cy="5257800"/>
          </a:xfrm>
          <a:prstGeom prst="rect">
            <a:avLst/>
          </a:prstGeom>
        </p:spPr>
      </p:pic>
      <p:pic>
        <p:nvPicPr>
          <p:cNvPr id="3" name="Content Placeholder 3" descr="F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819255" cy="1524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505200" y="1066800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62600" y="533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Trebuchet MS" pitchFamily="34" charset="0"/>
              </a:rPr>
              <a:t>Registration Step 2</a:t>
            </a:r>
            <a:endParaRPr lang="en-US" sz="2400" dirty="0">
              <a:solidFill>
                <a:schemeClr val="accent6"/>
              </a:solidFill>
              <a:latin typeface="Trebuchet MS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9937426">
            <a:off x="5207550" y="4271288"/>
            <a:ext cx="990600" cy="381000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19800" y="3733800"/>
            <a:ext cx="1447800" cy="16764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Use the drop down boxes again to select your intended schools.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0326242">
            <a:off x="1872600" y="2968183"/>
            <a:ext cx="1036852" cy="448074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3048000"/>
            <a:ext cx="1676400" cy="12192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Complete all of the questions in Step 2. 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You’re almost done! 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76401" y="1506808"/>
            <a:ext cx="5562600" cy="501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Content Placeholder 3" descr="F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819255" cy="1524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505200" y="1066800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62600" y="533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Trebuchet MS" pitchFamily="34" charset="0"/>
              </a:rPr>
              <a:t>Registration Step 3</a:t>
            </a:r>
            <a:endParaRPr lang="en-US" sz="2400" dirty="0">
              <a:solidFill>
                <a:schemeClr val="accent6"/>
              </a:solidFill>
              <a:latin typeface="Trebuchet MS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1104579">
            <a:off x="5272125" y="2418543"/>
            <a:ext cx="1290452" cy="381000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53200" y="2286000"/>
            <a:ext cx="2057400" cy="26670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Congratulations! 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Your registration is complete…but don’t go just yet.  </a:t>
            </a:r>
            <a:endParaRPr lang="en-US" sz="1400" dirty="0">
              <a:solidFill>
                <a:schemeClr val="tx2"/>
              </a:solidFill>
            </a:endParaRPr>
          </a:p>
          <a:p>
            <a:pPr algn="ctr"/>
            <a:endParaRPr lang="en-US" sz="1400" dirty="0" smtClean="0">
              <a:solidFill>
                <a:schemeClr val="tx2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Start by </a:t>
            </a:r>
            <a:r>
              <a:rPr lang="en-US" sz="1400" dirty="0">
                <a:solidFill>
                  <a:schemeClr val="tx2"/>
                </a:solidFill>
              </a:rPr>
              <a:t>gaining access to </a:t>
            </a:r>
            <a:r>
              <a:rPr lang="en-US" sz="1400" b="1" u="sng" dirty="0">
                <a:solidFill>
                  <a:schemeClr val="tx2"/>
                </a:solidFill>
              </a:rPr>
              <a:t>awards others won’t see </a:t>
            </a:r>
            <a:r>
              <a:rPr lang="en-US" sz="1400" dirty="0">
                <a:solidFill>
                  <a:schemeClr val="tx2"/>
                </a:solidFill>
              </a:rPr>
              <a:t>by </a:t>
            </a:r>
            <a:r>
              <a:rPr lang="en-US" sz="1400" dirty="0" smtClean="0">
                <a:solidFill>
                  <a:schemeClr val="tx2"/>
                </a:solidFill>
              </a:rPr>
              <a:t>logging in and updating your Fastweb profile with more detailed information.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" y="3048000"/>
            <a:ext cx="2514600" cy="2286000"/>
          </a:xfrm>
          <a:prstGeom prst="ellipse">
            <a:avLst/>
          </a:prstGeom>
          <a:solidFill>
            <a:srgbClr val="FFC000"/>
          </a:solidFill>
          <a:ln w="3175">
            <a:noFill/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Insider Tip! 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Update your profile any time you have changes or additions to get the best, most relevant </a:t>
            </a:r>
            <a:r>
              <a:rPr lang="en-US" sz="1200" b="1" dirty="0" smtClean="0">
                <a:solidFill>
                  <a:srgbClr val="002060"/>
                </a:solidFill>
              </a:rPr>
              <a:t>awards . </a:t>
            </a:r>
            <a:r>
              <a:rPr lang="en-US" sz="1200" b="1" dirty="0">
                <a:solidFill>
                  <a:srgbClr val="002060"/>
                </a:solidFill>
              </a:rPr>
              <a:t>If you don’t, you could be missing out on money for </a:t>
            </a:r>
            <a:r>
              <a:rPr lang="en-US" sz="1200" b="1" dirty="0" smtClean="0">
                <a:solidFill>
                  <a:srgbClr val="002060"/>
                </a:solidFill>
              </a:rPr>
              <a:t>college.</a:t>
            </a:r>
            <a:endParaRPr lang="en-US" sz="1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819255" cy="1524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505200" y="1066800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62600" y="533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Trebuchet MS" pitchFamily="34" charset="0"/>
              </a:rPr>
              <a:t>Scholarship Matches</a:t>
            </a:r>
            <a:endParaRPr lang="en-US" sz="2400" dirty="0">
              <a:solidFill>
                <a:schemeClr val="accent6"/>
              </a:solidFill>
              <a:latin typeface="Trebuchet MS" pitchFamily="34" charset="0"/>
            </a:endParaRPr>
          </a:p>
        </p:txBody>
      </p:sp>
      <p:pic>
        <p:nvPicPr>
          <p:cNvPr id="5" name="Picture 4" descr="scholarships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524000"/>
            <a:ext cx="4722246" cy="506295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711647">
            <a:off x="1368347" y="3080817"/>
            <a:ext cx="1166697" cy="282974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2743200"/>
            <a:ext cx="1676400" cy="8382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Scholarship Matches and Brief Descriptions</a:t>
            </a:r>
          </a:p>
        </p:txBody>
      </p:sp>
      <p:sp>
        <p:nvSpPr>
          <p:cNvPr id="8" name="Right Arrow 7"/>
          <p:cNvSpPr/>
          <p:nvPr/>
        </p:nvSpPr>
        <p:spPr>
          <a:xfrm rot="762778">
            <a:off x="4436687" y="6029990"/>
            <a:ext cx="812507" cy="245806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1714042">
            <a:off x="6658432" y="3983709"/>
            <a:ext cx="1360257" cy="284669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8952730">
            <a:off x="6713109" y="2813121"/>
            <a:ext cx="812507" cy="245806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52400" y="4191000"/>
            <a:ext cx="2438400" cy="2209800"/>
          </a:xfrm>
          <a:prstGeom prst="ellipse">
            <a:avLst/>
          </a:prstGeom>
          <a:solidFill>
            <a:srgbClr val="FFC000"/>
          </a:solidFill>
          <a:ln w="3175">
            <a:noFill/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Insider Tip! </a:t>
            </a:r>
          </a:p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You can get rid of awards you don’t like, </a:t>
            </a:r>
            <a:r>
              <a:rPr lang="en-US" sz="1200" b="1" i="1" dirty="0" smtClean="0">
                <a:solidFill>
                  <a:srgbClr val="002060"/>
                </a:solidFill>
              </a:rPr>
              <a:t>or</a:t>
            </a:r>
            <a:r>
              <a:rPr lang="en-US" sz="1200" b="1" dirty="0" smtClean="0">
                <a:solidFill>
                  <a:srgbClr val="002060"/>
                </a:solidFill>
              </a:rPr>
              <a:t> mark them as a “favorite”  to  save them and find quickly later! Just check any box and then click the appropriate button.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3710879">
            <a:off x="6095546" y="4998376"/>
            <a:ext cx="1774098" cy="319179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8403">
            <a:off x="7392611" y="2206917"/>
            <a:ext cx="1296516" cy="991899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New Scholarships and Upcoming </a:t>
            </a:r>
            <a:r>
              <a:rPr lang="en-US" sz="1400" dirty="0">
                <a:solidFill>
                  <a:schemeClr val="tx2"/>
                </a:solidFill>
              </a:rPr>
              <a:t>D</a:t>
            </a:r>
            <a:r>
              <a:rPr lang="en-US" sz="1400" dirty="0" smtClean="0">
                <a:solidFill>
                  <a:schemeClr val="tx2"/>
                </a:solidFill>
              </a:rPr>
              <a:t>eadlines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91400" y="3810000"/>
            <a:ext cx="1524000" cy="9906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Profile Progress Bar. Complete  it and update regularly!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48000" y="5562600"/>
            <a:ext cx="1524000" cy="8382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Access Your Personalized  Calendar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15200" y="5181600"/>
            <a:ext cx="1066800" cy="9906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Your “Favorites”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819255" cy="1524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505200" y="1066800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62600" y="533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Trebuchet MS" pitchFamily="34" charset="0"/>
              </a:rPr>
              <a:t>Manage Your Results</a:t>
            </a:r>
            <a:endParaRPr lang="en-US" sz="2400" dirty="0">
              <a:solidFill>
                <a:schemeClr val="accent6"/>
              </a:solidFill>
              <a:latin typeface="Trebuchet MS" pitchFamily="34" charset="0"/>
            </a:endParaRPr>
          </a:p>
        </p:txBody>
      </p:sp>
      <p:pic>
        <p:nvPicPr>
          <p:cNvPr id="5" name="Picture 4" descr="scholarships up cl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752600"/>
            <a:ext cx="6705600" cy="30470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2895600"/>
            <a:ext cx="6781800" cy="381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6200000">
            <a:off x="5050650" y="3559950"/>
            <a:ext cx="964907" cy="245805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6200000">
            <a:off x="6727050" y="3559951"/>
            <a:ext cx="964908" cy="245805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19600" y="3886200"/>
            <a:ext cx="3733800" cy="6096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Sort results by any column heading to help manage results.</a:t>
            </a:r>
          </a:p>
        </p:txBody>
      </p:sp>
      <p:sp>
        <p:nvSpPr>
          <p:cNvPr id="10" name="Right Arrow 9"/>
          <p:cNvSpPr/>
          <p:nvPr/>
        </p:nvSpPr>
        <p:spPr>
          <a:xfrm rot="18651109">
            <a:off x="1329674" y="4604141"/>
            <a:ext cx="1166697" cy="282974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0" y="4876800"/>
            <a:ext cx="2057400" cy="13716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Click  any scholarship to view  the details, including the award description, Web site and more!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W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819255" cy="1524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505200" y="1066800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62600" y="533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Trebuchet MS" pitchFamily="34" charset="0"/>
              </a:rPr>
              <a:t>Scholarship Detail</a:t>
            </a:r>
            <a:endParaRPr lang="en-US" sz="2400" dirty="0">
              <a:solidFill>
                <a:schemeClr val="accent6"/>
              </a:solidFill>
              <a:latin typeface="Trebuchet MS" pitchFamily="34" charset="0"/>
            </a:endParaRPr>
          </a:p>
        </p:txBody>
      </p:sp>
      <p:pic>
        <p:nvPicPr>
          <p:cNvPr id="5" name="Picture 4" descr="detailed scholarshi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524000"/>
            <a:ext cx="6427886" cy="487326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2379105">
            <a:off x="5922407" y="3881940"/>
            <a:ext cx="1774098" cy="319179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10400" y="3810001"/>
            <a:ext cx="1828800" cy="12192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Add to your “Favorites”  or discard from within the scholarship detail page. </a:t>
            </a:r>
          </a:p>
        </p:txBody>
      </p:sp>
      <p:sp>
        <p:nvSpPr>
          <p:cNvPr id="15" name="Right Arrow 14"/>
          <p:cNvSpPr/>
          <p:nvPr/>
        </p:nvSpPr>
        <p:spPr>
          <a:xfrm rot="1490653">
            <a:off x="622843" y="4619380"/>
            <a:ext cx="1395297" cy="370377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609600" y="3781180"/>
            <a:ext cx="1395297" cy="370377"/>
          </a:xfrm>
          <a:prstGeom prst="rightArrow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2895600"/>
            <a:ext cx="1295400" cy="3048000"/>
          </a:xfrm>
          <a:prstGeom prst="rect">
            <a:avLst/>
          </a:prstGeom>
          <a:solidFill>
            <a:schemeClr val="bg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Detailed descriptions of scholarships, include the deadline, amount, number of awards, Web site, applicable majors and more.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</TotalTime>
  <Words>1074</Words>
  <Application>Microsoft Office PowerPoint</Application>
  <PresentationFormat>On-screen Show (4:3)</PresentationFormat>
  <Paragraphs>127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Monster Worldwide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Anderson, Lauren</dc:creator>
  <cp:lastModifiedBy>HASD</cp:lastModifiedBy>
  <cp:revision>68</cp:revision>
  <dcterms:created xsi:type="dcterms:W3CDTF">2010-02-19T00:01:41Z</dcterms:created>
  <dcterms:modified xsi:type="dcterms:W3CDTF">2010-06-18T14:01:55Z</dcterms:modified>
</cp:coreProperties>
</file>