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4" r:id="rId6"/>
    <p:sldId id="276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9" r:id="rId16"/>
    <p:sldId id="270" r:id="rId17"/>
    <p:sldId id="275" r:id="rId18"/>
    <p:sldId id="268" r:id="rId19"/>
    <p:sldId id="271" r:id="rId20"/>
    <p:sldId id="273" r:id="rId21"/>
    <p:sldId id="277" r:id="rId22"/>
    <p:sldId id="279" r:id="rId23"/>
    <p:sldId id="278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6161-2C2D-4F29-BDDD-79B5B788071E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79EAE-BBB7-424A-B3DE-E52220B4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SAS 193        PG </a:t>
            </a:r>
          </a:p>
          <a:p>
            <a:r>
              <a:rPr lang="en-US" dirty="0" smtClean="0"/>
              <a:t>Schlieffen</a:t>
            </a:r>
            <a:r>
              <a:rPr lang="en-US" baseline="0" dirty="0" smtClean="0"/>
              <a:t> Plan did not take into consideration the improvements to both French and Russian Military and infrastructure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 driven gun</a:t>
            </a:r>
            <a:r>
              <a:rPr lang="en-US" baseline="0" dirty="0" smtClean="0"/>
              <a:t> synchronizer allowed machine gun to fire through propeller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r>
              <a:rPr lang="en-US" baseline="0" dirty="0" smtClean="0"/>
              <a:t> 461 (MAP) &amp; 462 (infographic) &amp; 466(All Quiet on Western Front)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SOMME</a:t>
            </a:r>
            <a:r>
              <a:rPr lang="en-US" baseline="0" dirty="0" smtClean="0"/>
              <a:t>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Letters</a:t>
            </a:r>
            <a:r>
              <a:rPr lang="en-US" baseline="0" dirty="0" smtClean="0"/>
              <a:t> of Lenin</a:t>
            </a:r>
          </a:p>
          <a:p>
            <a:r>
              <a:rPr lang="en-US" baseline="0" dirty="0" err="1" smtClean="0"/>
              <a:t>Pg</a:t>
            </a:r>
            <a:r>
              <a:rPr lang="en-US" baseline="0" dirty="0" smtClean="0"/>
              <a:t> 481 </a:t>
            </a:r>
            <a:r>
              <a:rPr lang="en-US" baseline="0" smtClean="0"/>
              <a:t>(Infographic)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Poetry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 Diary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9EAE-BBB7-424A-B3DE-E52220B4ED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288" y="2220311"/>
            <a:ext cx="8676222" cy="3200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THE GREAT WAR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612524"/>
            <a:ext cx="8676222" cy="11613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Industrial Technology Meets Man on the battlefield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77" y="0"/>
            <a:ext cx="6593445" cy="41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1915: Allies Attempt an Additional Front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648"/>
            <a:ext cx="5265683" cy="5310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Additional Fronts make concentration difficult</a:t>
            </a:r>
          </a:p>
          <a:p>
            <a:r>
              <a:rPr lang="en-US" sz="2800" dirty="0" smtClean="0"/>
              <a:t>Germany Already fighting 2 fronts</a:t>
            </a:r>
          </a:p>
          <a:p>
            <a:r>
              <a:rPr lang="en-US" sz="2800" dirty="0" smtClean="0"/>
              <a:t>Third would stretch Germany thin</a:t>
            </a:r>
          </a:p>
          <a:p>
            <a:r>
              <a:rPr lang="en-US" sz="2800" dirty="0" smtClean="0"/>
              <a:t>Winston Churchill Convinces Britain to open Balkan Front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66" y="952500"/>
            <a:ext cx="6552734" cy="59631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89531" y="3184634"/>
            <a:ext cx="725214" cy="121394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49789" y="2506717"/>
            <a:ext cx="383397" cy="18918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765628" y="4840014"/>
            <a:ext cx="941141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8576205" y="3377918"/>
            <a:ext cx="565281" cy="3427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289856" y="3377918"/>
            <a:ext cx="662152" cy="36260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090870" y="4188556"/>
            <a:ext cx="484632" cy="703825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1860332" y="3498209"/>
            <a:ext cx="1216152" cy="484632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076484" y="5959364"/>
            <a:ext cx="484632" cy="694629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38736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Gallipoli 1915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387366"/>
            <a:ext cx="6362973" cy="499766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Attempt to open Balkan front by attacking Gallipoli near Constantinople</a:t>
            </a:r>
          </a:p>
          <a:p>
            <a:r>
              <a:rPr lang="en-US" altLang="en-US" sz="2800" dirty="0" smtClean="0"/>
              <a:t>March </a:t>
            </a:r>
            <a:r>
              <a:rPr lang="en-US" altLang="en-US" sz="2800" dirty="0"/>
              <a:t>1915 – naval bombardment</a:t>
            </a:r>
          </a:p>
          <a:p>
            <a:r>
              <a:rPr lang="en-US" altLang="en-US" sz="2800" dirty="0" smtClean="0"/>
              <a:t>April </a:t>
            </a:r>
            <a:r>
              <a:rPr lang="en-US" altLang="en-US" sz="2800" dirty="0"/>
              <a:t>1915 – land forces </a:t>
            </a:r>
            <a:r>
              <a:rPr lang="en-US" altLang="en-US" sz="2800" dirty="0" smtClean="0"/>
              <a:t>arrive</a:t>
            </a:r>
          </a:p>
          <a:p>
            <a:r>
              <a:rPr lang="en-US" altLang="en-US" sz="2800" dirty="0" smtClean="0"/>
              <a:t>Turks evacuate forts during bombardment</a:t>
            </a:r>
            <a:endParaRPr lang="en-US" altLang="en-US" sz="2800" dirty="0"/>
          </a:p>
          <a:p>
            <a:r>
              <a:rPr lang="en-US" altLang="en-US" sz="2800" dirty="0" smtClean="0"/>
              <a:t>Forts </a:t>
            </a:r>
            <a:r>
              <a:rPr lang="en-US" altLang="en-US" sz="2800" dirty="0"/>
              <a:t>of Gallipoli are refortified; Allies are forced to evacuate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745497"/>
            <a:ext cx="5512353" cy="4058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25559" y="4948169"/>
            <a:ext cx="435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Anzac Soldiers “Dug in” </a:t>
            </a:r>
          </a:p>
          <a:p>
            <a:r>
              <a:rPr lang="en-US" sz="2800" dirty="0"/>
              <a:t>Gallipoli, 1915</a:t>
            </a:r>
          </a:p>
        </p:txBody>
      </p:sp>
    </p:spTree>
    <p:extLst>
      <p:ext uri="{BB962C8B-B14F-4D97-AF65-F5344CB8AC3E}">
        <p14:creationId xmlns:p14="http://schemas.microsoft.com/office/powerpoint/2010/main" val="16080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21394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“Break the Stalemate”: Verdun, 1916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7463"/>
            <a:ext cx="6211614" cy="5880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Began as a German offensive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Trench </a:t>
            </a:r>
            <a:r>
              <a:rPr lang="en-US" altLang="en-US" sz="2800" dirty="0"/>
              <a:t>warfare at it’s best: heavy bombardment then send in troops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Attacking </a:t>
            </a:r>
            <a:r>
              <a:rPr lang="en-US" altLang="en-US" sz="2800" dirty="0"/>
              <a:t>troops faced heavy machine gun fire</a:t>
            </a:r>
          </a:p>
          <a:p>
            <a:pPr>
              <a:lnSpc>
                <a:spcPct val="90000"/>
              </a:lnSpc>
            </a:pPr>
            <a:r>
              <a:rPr lang="en-US" altLang="en-US" sz="2800" i="1" dirty="0" smtClean="0"/>
              <a:t>War </a:t>
            </a:r>
            <a:r>
              <a:rPr lang="en-US" altLang="en-US" sz="2800" i="1" dirty="0"/>
              <a:t>of Attrition</a:t>
            </a:r>
            <a:r>
              <a:rPr lang="en-US" altLang="en-US" sz="2800" dirty="0"/>
              <a:t> – wear the other side </a:t>
            </a:r>
            <a:r>
              <a:rPr lang="en-US" altLang="en-US" sz="2800" dirty="0" smtClean="0"/>
              <a:t>down – Germany believed France would quit if Verdun fell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Duration: 21 Feb – 18 Dec, 1916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France Held 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Casualties: 377,000 French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                      337,000 German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48" y="1513490"/>
            <a:ext cx="6368652" cy="42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252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Summer 1916: The Somme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943"/>
            <a:ext cx="7793502" cy="58650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Joint French/British offensive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War of attrition – wear down Germans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Relieve French at Verdun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Territorial gains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aim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8 day military bombardment of German troops is ineffective at destroying barbed wire and concrete bunkers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750,000 men advance on German troops on July 1st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British suffer 58,000 casualties in first day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September – first tanks are used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By November, heavy snow ends the </a:t>
            </a:r>
            <a:r>
              <a:rPr lang="en-US" altLang="en-US" sz="2800" dirty="0" smtClean="0"/>
              <a:t>offensive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Somme helps end Battle of Verdun</a:t>
            </a:r>
            <a:endParaRPr lang="en-US" alt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77" y="856370"/>
            <a:ext cx="5900501" cy="168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9" y="2918899"/>
            <a:ext cx="4472401" cy="28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26386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Eastern Front: </a:t>
            </a:r>
            <a:r>
              <a:rPr lang="en-US" sz="4000" b="1" dirty="0" err="1" smtClean="0"/>
              <a:t>Tannenberg</a:t>
            </a:r>
            <a:r>
              <a:rPr lang="en-US" sz="4000" b="1" dirty="0" smtClean="0"/>
              <a:t>, 1914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63868"/>
            <a:ext cx="5829581" cy="559413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 Russia Invades Germany with 2 armies – initially successful</a:t>
            </a:r>
          </a:p>
          <a:p>
            <a:r>
              <a:rPr lang="en-US" sz="3000" dirty="0" smtClean="0"/>
              <a:t>Communication issues kept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Army out of battle</a:t>
            </a:r>
          </a:p>
          <a:p>
            <a:r>
              <a:rPr lang="en-US" sz="3000" dirty="0" smtClean="0"/>
              <a:t>Germany consolidated forces and encircled Russian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Army</a:t>
            </a:r>
          </a:p>
          <a:p>
            <a:r>
              <a:rPr lang="en-US" sz="3000" dirty="0" smtClean="0"/>
              <a:t>Russia started with 190,000 troops</a:t>
            </a:r>
          </a:p>
          <a:p>
            <a:r>
              <a:rPr lang="en-US" sz="3000" dirty="0" smtClean="0"/>
              <a:t>95,000 Russian Troops Captured</a:t>
            </a:r>
          </a:p>
          <a:p>
            <a:r>
              <a:rPr lang="en-US" sz="3000" dirty="0" smtClean="0"/>
              <a:t>30,000 Russian Troops killed or wounded</a:t>
            </a:r>
          </a:p>
          <a:p>
            <a:r>
              <a:rPr lang="en-US" sz="3000" dirty="0" smtClean="0"/>
              <a:t>Indicative of things to come for Russia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81" y="1389993"/>
            <a:ext cx="6362419" cy="42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4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35583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Naval Warfare: Battle of Jutland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772" y="649014"/>
            <a:ext cx="7173310" cy="63193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German attempt to dislodge British Superiority</a:t>
            </a:r>
          </a:p>
          <a:p>
            <a:r>
              <a:rPr lang="en-US" sz="2800" dirty="0" smtClean="0"/>
              <a:t>North Sea, 31 May – 01 June 1916</a:t>
            </a:r>
          </a:p>
          <a:p>
            <a:r>
              <a:rPr lang="en-US" sz="2800" dirty="0" smtClean="0"/>
              <a:t>British: 151 combat ships (28 battleships)</a:t>
            </a:r>
          </a:p>
          <a:p>
            <a:r>
              <a:rPr lang="en-US" sz="2800" dirty="0" smtClean="0"/>
              <a:t>German: 99 Combat ships (16 battleships)</a:t>
            </a:r>
          </a:p>
          <a:p>
            <a:r>
              <a:rPr lang="en-US" sz="2800" dirty="0" smtClean="0"/>
              <a:t>LOSSES:</a:t>
            </a:r>
          </a:p>
          <a:p>
            <a:pPr lvl="1"/>
            <a:r>
              <a:rPr lang="en-US" sz="2600" dirty="0" smtClean="0"/>
              <a:t>British- 14 ships (113k ton) over 6,000 sailors</a:t>
            </a:r>
          </a:p>
          <a:p>
            <a:pPr lvl="1"/>
            <a:r>
              <a:rPr lang="en-US" sz="2600" dirty="0" smtClean="0"/>
              <a:t>German- 11 ships (62k ton) over 2500 sailors</a:t>
            </a:r>
          </a:p>
          <a:p>
            <a:r>
              <a:rPr lang="en-US" sz="2800" dirty="0" smtClean="0"/>
              <a:t>German tactical victory/strategic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68" y="948559"/>
            <a:ext cx="5248233" cy="42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8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377127" y="-1"/>
            <a:ext cx="758468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54" y="190133"/>
            <a:ext cx="6268380" cy="6858000"/>
          </a:xfrm>
        </p:spPr>
        <p:txBody>
          <a:bodyPr>
            <a:normAutofit/>
          </a:bodyPr>
          <a:lstStyle/>
          <a:p>
            <a:r>
              <a:rPr lang="en-US" sz="2800" dirty="0"/>
              <a:t>Germany wanted to gain </a:t>
            </a:r>
          </a:p>
          <a:p>
            <a:pPr marL="0" indent="0">
              <a:buNone/>
            </a:pPr>
            <a:r>
              <a:rPr lang="en-US" sz="2800" dirty="0"/>
              <a:t>                    “Command of the Sea”</a:t>
            </a:r>
          </a:p>
          <a:p>
            <a:r>
              <a:rPr lang="en-US" sz="2800" dirty="0"/>
              <a:t>Britain quickly replaced lost combat ships</a:t>
            </a:r>
          </a:p>
          <a:p>
            <a:r>
              <a:rPr lang="en-US" sz="2800" dirty="0"/>
              <a:t>Germany never directly confronted </a:t>
            </a:r>
            <a:r>
              <a:rPr lang="en-US" sz="2800" dirty="0" smtClean="0"/>
              <a:t>again</a:t>
            </a:r>
          </a:p>
          <a:p>
            <a:r>
              <a:rPr lang="en-US" sz="2800" dirty="0" smtClean="0"/>
              <a:t>British Blockade starved Germany</a:t>
            </a:r>
          </a:p>
          <a:p>
            <a:r>
              <a:rPr lang="en-US" sz="2800" dirty="0" smtClean="0"/>
              <a:t>German U-Boats = unrestricted warfare in waters around England</a:t>
            </a:r>
          </a:p>
          <a:p>
            <a:r>
              <a:rPr lang="en-US" sz="2800" dirty="0" smtClean="0"/>
              <a:t>Total </a:t>
            </a:r>
            <a:r>
              <a:rPr lang="en-US" sz="2800" dirty="0" err="1" smtClean="0"/>
              <a:t>u-boat</a:t>
            </a:r>
            <a:r>
              <a:rPr lang="en-US" sz="2800" dirty="0" smtClean="0"/>
              <a:t> damage from war = &gt;12,000,000 tons</a:t>
            </a:r>
          </a:p>
          <a:p>
            <a:r>
              <a:rPr lang="en-US" sz="2800" dirty="0" smtClean="0"/>
              <a:t>Sinking of </a:t>
            </a:r>
            <a:r>
              <a:rPr lang="en-US" sz="2800" i="1" dirty="0" smtClean="0"/>
              <a:t>Lusitania</a:t>
            </a:r>
            <a:r>
              <a:rPr lang="en-US" sz="2800" dirty="0" smtClean="0"/>
              <a:t> part of US Entry in war (1915)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27" y="3547242"/>
            <a:ext cx="5131675" cy="3310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34" y="142836"/>
            <a:ext cx="3100769" cy="4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63917" cy="10405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U-Boat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958" y="3547241"/>
            <a:ext cx="9905998" cy="36260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as commerce raiders on civilian shipping</a:t>
            </a:r>
          </a:p>
          <a:p>
            <a:r>
              <a:rPr lang="en-US" sz="2800" dirty="0" smtClean="0"/>
              <a:t>Cheap way for Germany to use its Navy</a:t>
            </a:r>
          </a:p>
          <a:p>
            <a:r>
              <a:rPr lang="en-US" sz="2800" dirty="0" smtClean="0"/>
              <a:t>Diesel engines charged batteries and supplied propulsion when on the surface</a:t>
            </a:r>
          </a:p>
          <a:p>
            <a:r>
              <a:rPr lang="en-US" sz="2800" dirty="0" smtClean="0"/>
              <a:t>375 Were commissioned; Sank close to 5,000 ships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8" y="245022"/>
            <a:ext cx="7158202" cy="36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Russian Revolution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4303"/>
            <a:ext cx="5959366" cy="55336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1918 Russia’s military failures, coupled with political and social issues leads to the Communist Revolution</a:t>
            </a:r>
          </a:p>
          <a:p>
            <a:r>
              <a:rPr lang="en-US" sz="2800" dirty="0" smtClean="0"/>
              <a:t>Treaty of Brest-Litovsk ends war between Russia and Central Powers, 03 March 1918</a:t>
            </a:r>
          </a:p>
          <a:p>
            <a:r>
              <a:rPr lang="en-US" sz="2800" dirty="0" smtClean="0"/>
              <a:t>Germany now has a 1 front war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30" y="266700"/>
            <a:ext cx="4106498" cy="59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91352" cy="118241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US Entry in the War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08993"/>
            <a:ext cx="5517549" cy="58490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 Attempts Neutrality</a:t>
            </a:r>
          </a:p>
          <a:p>
            <a:pPr lvl="1"/>
            <a:r>
              <a:rPr lang="en-US" sz="2600" dirty="0" smtClean="0"/>
              <a:t>US Business does not</a:t>
            </a:r>
          </a:p>
          <a:p>
            <a:r>
              <a:rPr lang="en-US" sz="2800" dirty="0" smtClean="0"/>
              <a:t>Unrestricted Submarine Warfare increases tensions</a:t>
            </a:r>
          </a:p>
          <a:p>
            <a:pPr lvl="1"/>
            <a:r>
              <a:rPr lang="en-US" sz="2600" dirty="0" smtClean="0"/>
              <a:t>Lusitania</a:t>
            </a:r>
          </a:p>
          <a:p>
            <a:r>
              <a:rPr lang="en-US" sz="2800" dirty="0" smtClean="0"/>
              <a:t>Zimmerman Telegram</a:t>
            </a:r>
          </a:p>
          <a:p>
            <a:pPr lvl="1"/>
            <a:r>
              <a:rPr lang="en-US" sz="2600" dirty="0" smtClean="0"/>
              <a:t>Encourages Mexico to declare war on US</a:t>
            </a:r>
            <a:br>
              <a:rPr lang="en-US" sz="2600" dirty="0" smtClean="0"/>
            </a:br>
            <a:endParaRPr lang="en-US" sz="26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14604"/>
              </p:ext>
            </p:extLst>
          </p:nvPr>
        </p:nvGraphicFramePr>
        <p:xfrm>
          <a:off x="5296831" y="803316"/>
          <a:ext cx="7410450" cy="290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3" imgW="7494713" imgH="2935438" progId="Word.Document.8">
                  <p:embed/>
                </p:oleObj>
              </mc:Choice>
              <mc:Fallback>
                <p:oleObj name="Document" r:id="rId3" imgW="7494713" imgH="29354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831" y="803316"/>
                        <a:ext cx="7410450" cy="2900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198136" y="218541"/>
            <a:ext cx="4910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/>
              <a:t>US Exports to both sides: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89" y="3436882"/>
            <a:ext cx="3675007" cy="2112579"/>
          </a:xfrm>
          <a:prstGeom prst="rect">
            <a:avLst/>
          </a:prstGeom>
        </p:spPr>
      </p:pic>
      <p:pic>
        <p:nvPicPr>
          <p:cNvPr id="7" name="Picture 5" descr="ww1%20zimmerman%20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1900" y="2919325"/>
            <a:ext cx="3650100" cy="3922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14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54" y="120869"/>
            <a:ext cx="6660384" cy="15187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Germany Initiates war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2773"/>
            <a:ext cx="6794938" cy="5565228"/>
          </a:xfrm>
        </p:spPr>
        <p:txBody>
          <a:bodyPr>
            <a:noAutofit/>
          </a:bodyPr>
          <a:lstStyle/>
          <a:p>
            <a:r>
              <a:rPr lang="en-US" sz="2800" dirty="0" smtClean="0"/>
              <a:t>Unleashes antiquated Schlieffen Plan</a:t>
            </a:r>
          </a:p>
          <a:p>
            <a:r>
              <a:rPr lang="en-US" sz="2800" dirty="0" smtClean="0"/>
              <a:t>Take Paris – then ship troops to Russia</a:t>
            </a:r>
            <a:r>
              <a:rPr lang="en-US" sz="2800" dirty="0"/>
              <a:t> </a:t>
            </a:r>
            <a:r>
              <a:rPr lang="en-US" sz="2800" dirty="0" smtClean="0"/>
              <a:t>before they can mobilize</a:t>
            </a:r>
          </a:p>
          <a:p>
            <a:r>
              <a:rPr lang="en-US" sz="2800" dirty="0" smtClean="0"/>
              <a:t>Both French and Russian Militaries improved since plan was made </a:t>
            </a:r>
          </a:p>
          <a:p>
            <a:r>
              <a:rPr lang="en-US" sz="2800" dirty="0" smtClean="0"/>
              <a:t>Belgian Neutrality Guaranteed by Britain</a:t>
            </a:r>
          </a:p>
          <a:p>
            <a:r>
              <a:rPr lang="en-US" sz="2800" dirty="0" smtClean="0"/>
              <a:t>Germany attacks anyway – July 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38" y="0"/>
            <a:ext cx="5414962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27700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US Declares War April 6 1917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0448"/>
            <a:ext cx="7290343" cy="32293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Wilson and Pershing Insist on fighting as cohesive army rather than replacement troops for Allies</a:t>
            </a:r>
          </a:p>
          <a:p>
            <a:r>
              <a:rPr lang="en-US" sz="2800" dirty="0" smtClean="0"/>
              <a:t>May 28, 1918: Cantigny is first “V”</a:t>
            </a:r>
          </a:p>
          <a:p>
            <a:r>
              <a:rPr lang="en-US" sz="2800" dirty="0" smtClean="0"/>
              <a:t>12-15 Sep: St.-</a:t>
            </a:r>
            <a:r>
              <a:rPr lang="en-US" sz="2800" dirty="0" err="1" smtClean="0"/>
              <a:t>Mihiel</a:t>
            </a:r>
            <a:r>
              <a:rPr lang="en-US" sz="2800" dirty="0" smtClean="0"/>
              <a:t> First Solo US offensive</a:t>
            </a:r>
          </a:p>
          <a:p>
            <a:r>
              <a:rPr lang="en-US" sz="2800" dirty="0" smtClean="0"/>
              <a:t>September 26 to 11/11: Meuse-Argonne Offensive ends war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654"/>
            <a:ext cx="6978701" cy="278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6" y="0"/>
            <a:ext cx="2832209" cy="3228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2449739"/>
            <a:ext cx="4222316" cy="43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0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027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Armistice Day November 11, 1918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606"/>
            <a:ext cx="5123793" cy="31347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Ends the hostilities</a:t>
            </a:r>
          </a:p>
          <a:p>
            <a:r>
              <a:rPr lang="en-US" sz="2800" dirty="0" smtClean="0"/>
              <a:t>Forces Germany to peace negotiations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58" y="1450428"/>
            <a:ext cx="3590966" cy="5407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256"/>
            <a:ext cx="6059635" cy="37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6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" y="1"/>
            <a:ext cx="12191834" cy="6857908"/>
          </a:xfrm>
        </p:spPr>
      </p:pic>
    </p:spTree>
    <p:extLst>
      <p:ext uri="{BB962C8B-B14F-4D97-AF65-F5344CB8AC3E}">
        <p14:creationId xmlns:p14="http://schemas.microsoft.com/office/powerpoint/2010/main" val="68111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094"/>
            <a:ext cx="12192000" cy="68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3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3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207937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34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German offensive </a:t>
            </a:r>
            <a:r>
              <a:rPr lang="en-US" sz="4000" i="1" dirty="0" smtClean="0"/>
              <a:t>almost</a:t>
            </a:r>
            <a:r>
              <a:rPr lang="en-US" sz="4000" dirty="0" smtClean="0"/>
              <a:t> successful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5210" y="1087820"/>
            <a:ext cx="5576789" cy="57701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French military stops </a:t>
            </a:r>
            <a:r>
              <a:rPr lang="en-US" sz="2800" dirty="0"/>
              <a:t>G</a:t>
            </a:r>
            <a:r>
              <a:rPr lang="en-US" sz="2800" dirty="0" smtClean="0"/>
              <a:t>erman advance</a:t>
            </a:r>
          </a:p>
          <a:p>
            <a:r>
              <a:rPr lang="en-US" sz="2800" dirty="0" smtClean="0"/>
              <a:t>Russia quickly mobilizes in East</a:t>
            </a:r>
          </a:p>
          <a:p>
            <a:r>
              <a:rPr lang="en-US" sz="2800" dirty="0" smtClean="0"/>
              <a:t>Britain joins war against Germany on August 4</a:t>
            </a:r>
          </a:p>
          <a:p>
            <a:r>
              <a:rPr lang="en-US" sz="2800" dirty="0" smtClean="0"/>
              <a:t>Germany stuck with 2 Front war</a:t>
            </a:r>
          </a:p>
          <a:p>
            <a:r>
              <a:rPr lang="en-US" sz="2800" dirty="0" smtClean="0"/>
              <a:t>War in West quickly turns to stalemate – Trench Warfare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1087820"/>
            <a:ext cx="6583680" cy="43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0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1889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Trench Warfare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448"/>
            <a:ext cx="9905998" cy="2427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Modern weaponry makes massed assault too costly</a:t>
            </a:r>
          </a:p>
          <a:p>
            <a:r>
              <a:rPr lang="en-US" sz="2800" dirty="0" smtClean="0"/>
              <a:t>Machine Guns, Artillery – even bolt action rifles necessitates cover, or trenches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762"/>
            <a:ext cx="3578772" cy="2268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359" y="5074345"/>
            <a:ext cx="3689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 Machine Gun</a:t>
            </a:r>
          </a:p>
          <a:p>
            <a:r>
              <a:rPr lang="en-US" sz="2400" dirty="0" smtClean="0"/>
              <a:t>Liquid Cooled</a:t>
            </a:r>
          </a:p>
          <a:p>
            <a:r>
              <a:rPr lang="en-US" sz="2400" dirty="0" smtClean="0"/>
              <a:t>600 Rounds/Minute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87764" y="2735634"/>
            <a:ext cx="2680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1897 Artillery</a:t>
            </a:r>
          </a:p>
          <a:p>
            <a:r>
              <a:rPr lang="en-US" sz="2000" dirty="0" smtClean="0"/>
              <a:t>Breech load</a:t>
            </a:r>
          </a:p>
          <a:p>
            <a:r>
              <a:rPr lang="en-US" sz="2000" dirty="0" smtClean="0"/>
              <a:t>75 mm caliber</a:t>
            </a:r>
          </a:p>
          <a:p>
            <a:r>
              <a:rPr lang="en-US" sz="2000" dirty="0" smtClean="0"/>
              <a:t>Highly accurate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7" y="4022011"/>
            <a:ext cx="4067503" cy="2788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07" y="5674509"/>
            <a:ext cx="3815255" cy="1305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3" y="2443216"/>
            <a:ext cx="4466897" cy="858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04574" y="3254585"/>
            <a:ext cx="32993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03 Springfield </a:t>
            </a:r>
          </a:p>
          <a:p>
            <a:r>
              <a:rPr lang="en-US" sz="2000" dirty="0" smtClean="0"/>
              <a:t>Bolt Action</a:t>
            </a:r>
          </a:p>
          <a:p>
            <a:endParaRPr lang="en-US" sz="2000" dirty="0"/>
          </a:p>
          <a:p>
            <a:r>
              <a:rPr lang="en-US" sz="2000" dirty="0" smtClean="0"/>
              <a:t>Effective Range = 600yds</a:t>
            </a:r>
          </a:p>
          <a:p>
            <a:endParaRPr lang="en-US" sz="2000" dirty="0"/>
          </a:p>
          <a:p>
            <a:r>
              <a:rPr lang="en-US" sz="2000" dirty="0" err="1" smtClean="0"/>
              <a:t>Gewher</a:t>
            </a:r>
            <a:r>
              <a:rPr lang="en-US" sz="2000" dirty="0" smtClean="0"/>
              <a:t> 98 </a:t>
            </a:r>
            <a:r>
              <a:rPr lang="en-US" sz="2000" dirty="0" err="1" smtClean="0"/>
              <a:t>Mauser</a:t>
            </a:r>
            <a:endParaRPr lang="en-US" sz="2000" dirty="0" smtClean="0"/>
          </a:p>
          <a:p>
            <a:r>
              <a:rPr lang="en-US" sz="2000" dirty="0" smtClean="0"/>
              <a:t>Bolt 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1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332156" y="6791554"/>
            <a:ext cx="4916435" cy="664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269"/>
            <a:ext cx="7173310" cy="6791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Gas/Chemical Warfare</a:t>
            </a:r>
          </a:p>
          <a:p>
            <a:r>
              <a:rPr lang="en-US" sz="2800" dirty="0">
                <a:effectLst/>
              </a:rPr>
              <a:t>mustard gas was extremely painful, and caused blistering, vomiting, and possibly internal bleeding</a:t>
            </a:r>
            <a:r>
              <a:rPr lang="en-US" sz="2800" dirty="0" smtClean="0">
                <a:effectLst/>
              </a:rPr>
              <a:t>.</a:t>
            </a:r>
          </a:p>
          <a:p>
            <a:r>
              <a:rPr lang="en-US" sz="2800" dirty="0">
                <a:effectLst/>
              </a:rPr>
              <a:t>Chlorine gas appeared as a slow-moving yellow green cloud. It was a pulmonary irritant, and acutely affected the upper and lower respiratory tracts.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effectLst/>
              </a:rPr>
              <a:t>Phosgene gas </a:t>
            </a:r>
            <a:r>
              <a:rPr lang="en-US" sz="2800" dirty="0" smtClean="0">
                <a:effectLst/>
              </a:rPr>
              <a:t>was </a:t>
            </a:r>
            <a:r>
              <a:rPr lang="en-US" sz="2800" dirty="0">
                <a:effectLst/>
              </a:rPr>
              <a:t>deadlier than Chlorine gas</a:t>
            </a:r>
            <a:r>
              <a:rPr lang="en-US" sz="2800" dirty="0" smtClean="0">
                <a:effectLst/>
              </a:rPr>
              <a:t>, and </a:t>
            </a:r>
            <a:r>
              <a:rPr lang="en-US" sz="2800" dirty="0">
                <a:effectLst/>
              </a:rPr>
              <a:t>it's symptoms sometimes took up to 48 hours to manifest. It caused suffocation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6" y="132694"/>
            <a:ext cx="4346028" cy="3103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44" y="609600"/>
            <a:ext cx="2200134" cy="3422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6" y="4032031"/>
            <a:ext cx="3783129" cy="28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Beginnings of Military aviation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164"/>
            <a:ext cx="6653048" cy="4427484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Initially used for Reconnaissance</a:t>
            </a:r>
          </a:p>
          <a:p>
            <a:r>
              <a:rPr lang="en-US" sz="2800" dirty="0" smtClean="0"/>
              <a:t>Adapted first for personal weapons</a:t>
            </a:r>
          </a:p>
          <a:p>
            <a:r>
              <a:rPr lang="en-US" sz="2800" dirty="0" smtClean="0"/>
              <a:t>Later armed</a:t>
            </a:r>
          </a:p>
          <a:p>
            <a:pPr lvl="1"/>
            <a:r>
              <a:rPr lang="en-US" sz="2800" dirty="0" smtClean="0"/>
              <a:t>Fighters</a:t>
            </a:r>
          </a:p>
          <a:p>
            <a:pPr lvl="1"/>
            <a:r>
              <a:rPr lang="en-US" sz="2800" dirty="0" smtClean="0"/>
              <a:t>Bombers</a:t>
            </a:r>
          </a:p>
          <a:p>
            <a:pPr lvl="1"/>
            <a:r>
              <a:rPr lang="en-US" sz="2800" dirty="0" smtClean="0"/>
              <a:t>Reconnaissance</a:t>
            </a:r>
          </a:p>
          <a:p>
            <a:r>
              <a:rPr lang="en-US" sz="2800" dirty="0" smtClean="0"/>
              <a:t>Zeppelins and Balloons also used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42" y="1311164"/>
            <a:ext cx="5511355" cy="3135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42" y="4339684"/>
            <a:ext cx="3919037" cy="251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0" y="2573058"/>
            <a:ext cx="2907432" cy="20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36883" cy="14031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Trenches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55" y="1058917"/>
            <a:ext cx="4502642" cy="9748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Stretch from English Channel to Switzerland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661"/>
            <a:ext cx="6369269" cy="4927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3" t="11264" r="34377"/>
          <a:stretch/>
        </p:blipFill>
        <p:spPr>
          <a:xfrm>
            <a:off x="7721060" y="1403131"/>
            <a:ext cx="3598582" cy="5383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1060" y="224511"/>
            <a:ext cx="3414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Trench life can be </a:t>
            </a:r>
          </a:p>
          <a:p>
            <a:r>
              <a:rPr lang="en-US" sz="2800" dirty="0" smtClean="0"/>
              <a:t>miserable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7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13779" cy="13085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Significant Battles: First Battle of Marne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916"/>
            <a:ext cx="5801710" cy="57990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September 5-11, 1914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Germany </a:t>
            </a:r>
            <a:r>
              <a:rPr lang="en-US" altLang="en-US" sz="2800" dirty="0"/>
              <a:t>swept through Belgium and N. France and are stopped short distance from Paris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French </a:t>
            </a:r>
            <a:r>
              <a:rPr lang="en-US" altLang="en-US" sz="2800" dirty="0"/>
              <a:t>Gen. Josef Joffre launched counter offensive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Germans </a:t>
            </a:r>
            <a:r>
              <a:rPr lang="en-US" altLang="en-US" sz="2800" dirty="0"/>
              <a:t>fell back; France/Paris </a:t>
            </a:r>
            <a:r>
              <a:rPr lang="en-US" altLang="en-US" sz="2800" dirty="0" smtClean="0"/>
              <a:t>saved by taxi cabs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Western </a:t>
            </a:r>
            <a:r>
              <a:rPr lang="en-US" altLang="en-US" sz="2800" dirty="0"/>
              <a:t>front turns into a stalemate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0" y="1308538"/>
            <a:ext cx="6605095" cy="52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336431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Christmas Truce – December 1914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39" y="1021079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Individual Units call truces on local level</a:t>
            </a:r>
          </a:p>
          <a:p>
            <a:r>
              <a:rPr lang="en-US" sz="2800" dirty="0" smtClean="0"/>
              <a:t>Army does not want that</a:t>
            </a:r>
          </a:p>
          <a:p>
            <a:r>
              <a:rPr lang="en-US" sz="2800" dirty="0" smtClean="0"/>
              <a:t>Force them back to war</a:t>
            </a:r>
          </a:p>
          <a:p>
            <a:r>
              <a:rPr lang="en-US" sz="2800" dirty="0" smtClean="0"/>
              <a:t>Only winter it happened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41" y="3127248"/>
            <a:ext cx="7736059" cy="35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0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1542</TotalTime>
  <Words>961</Words>
  <Application>Microsoft Office PowerPoint</Application>
  <PresentationFormat>Widescreen</PresentationFormat>
  <Paragraphs>158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Mesh</vt:lpstr>
      <vt:lpstr>Document</vt:lpstr>
      <vt:lpstr>THE GREAT WAR</vt:lpstr>
      <vt:lpstr>Germany Initiates war</vt:lpstr>
      <vt:lpstr>German offensive almost successful</vt:lpstr>
      <vt:lpstr>Trench Warfare</vt:lpstr>
      <vt:lpstr>PowerPoint Presentation</vt:lpstr>
      <vt:lpstr>Beginnings of Military aviation</vt:lpstr>
      <vt:lpstr>Trenches</vt:lpstr>
      <vt:lpstr>Significant Battles: First Battle of Marne </vt:lpstr>
      <vt:lpstr>Christmas Truce – December 1914</vt:lpstr>
      <vt:lpstr>1915: Allies Attempt an Additional Front</vt:lpstr>
      <vt:lpstr>Gallipoli 1915</vt:lpstr>
      <vt:lpstr>“Break the Stalemate”: Verdun, 1916</vt:lpstr>
      <vt:lpstr>Summer 1916: The Somme</vt:lpstr>
      <vt:lpstr>Eastern Front: Tannenberg, 1914</vt:lpstr>
      <vt:lpstr>Naval Warfare: Battle of Jutland</vt:lpstr>
      <vt:lpstr>PowerPoint Presentation</vt:lpstr>
      <vt:lpstr>U-Boat</vt:lpstr>
      <vt:lpstr>Russian Revolution</vt:lpstr>
      <vt:lpstr>US Entry in the War</vt:lpstr>
      <vt:lpstr>US Declares War April 6 1917</vt:lpstr>
      <vt:lpstr>Armistice Day November 11, 1918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</dc:title>
  <dc:creator>Gerald Evans</dc:creator>
  <cp:lastModifiedBy>Damian Buggy</cp:lastModifiedBy>
  <cp:revision>54</cp:revision>
  <dcterms:created xsi:type="dcterms:W3CDTF">2017-04-21T12:09:56Z</dcterms:created>
  <dcterms:modified xsi:type="dcterms:W3CDTF">2018-05-29T12:35:08Z</dcterms:modified>
</cp:coreProperties>
</file>