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7" r:id="rId3"/>
    <p:sldId id="295" r:id="rId4"/>
    <p:sldId id="258" r:id="rId5"/>
    <p:sldId id="296" r:id="rId6"/>
    <p:sldId id="297" r:id="rId7"/>
    <p:sldId id="259" r:id="rId8"/>
    <p:sldId id="302" r:id="rId9"/>
    <p:sldId id="263" r:id="rId10"/>
    <p:sldId id="262" r:id="rId11"/>
    <p:sldId id="264" r:id="rId12"/>
    <p:sldId id="268" r:id="rId13"/>
    <p:sldId id="272" r:id="rId14"/>
    <p:sldId id="271" r:id="rId15"/>
    <p:sldId id="274" r:id="rId16"/>
    <p:sldId id="278" r:id="rId17"/>
    <p:sldId id="283" r:id="rId18"/>
    <p:sldId id="306" r:id="rId19"/>
    <p:sldId id="285" r:id="rId20"/>
    <p:sldId id="280" r:id="rId21"/>
    <p:sldId id="282" r:id="rId22"/>
    <p:sldId id="281" r:id="rId23"/>
    <p:sldId id="284" r:id="rId24"/>
    <p:sldId id="289" r:id="rId25"/>
    <p:sldId id="275" r:id="rId26"/>
    <p:sldId id="301" r:id="rId27"/>
    <p:sldId id="319" r:id="rId28"/>
    <p:sldId id="320" r:id="rId29"/>
    <p:sldId id="286" r:id="rId30"/>
    <p:sldId id="287" r:id="rId31"/>
    <p:sldId id="273" r:id="rId32"/>
    <p:sldId id="309" r:id="rId33"/>
    <p:sldId id="308" r:id="rId34"/>
    <p:sldId id="315" r:id="rId35"/>
    <p:sldId id="294" r:id="rId36"/>
    <p:sldId id="298" r:id="rId37"/>
    <p:sldId id="300" r:id="rId38"/>
    <p:sldId id="316" r:id="rId39"/>
    <p:sldId id="317" r:id="rId40"/>
    <p:sldId id="318" r:id="rId41"/>
    <p:sldId id="307" r:id="rId42"/>
    <p:sldId id="310" r:id="rId43"/>
    <p:sldId id="312" r:id="rId44"/>
    <p:sldId id="311" r:id="rId45"/>
    <p:sldId id="31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A0A"/>
    <a:srgbClr val="82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46"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EF7736-4E4D-4898-A03C-F41F05AED756}" type="slidenum">
              <a:rPr lang="en-US" altLang="en-US"/>
              <a:pPr/>
              <a:t>‹#›</a:t>
            </a:fld>
            <a:endParaRPr lang="en-US" altLang="en-US"/>
          </a:p>
        </p:txBody>
      </p:sp>
    </p:spTree>
    <p:extLst>
      <p:ext uri="{BB962C8B-B14F-4D97-AF65-F5344CB8AC3E}">
        <p14:creationId xmlns:p14="http://schemas.microsoft.com/office/powerpoint/2010/main" val="1678044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reamstime.com/Hozzi19_inf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dreamstime.co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reamstime.com/Bvdc_inf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http://commons.wikimedia.org/wiki/File:Gulf_of_Mexico_with_ship.jpg</a:t>
            </a:r>
          </a:p>
        </p:txBody>
      </p:sp>
    </p:spTree>
    <p:extLst>
      <p:ext uri="{BB962C8B-B14F-4D97-AF65-F5344CB8AC3E}">
        <p14:creationId xmlns:p14="http://schemas.microsoft.com/office/powerpoint/2010/main" val="338019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88026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5499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24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6231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3417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2183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5636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14257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6476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8079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http://www.dreamstime.com/royalty-free-stock-images-tropical-pier-image2731349</a:t>
            </a:r>
          </a:p>
          <a:p>
            <a:r>
              <a:rPr lang="en-US" altLang="en-US" smtClean="0">
                <a:latin typeface="Arial" panose="020B0604020202020204" pitchFamily="34" charset="0"/>
              </a:rPr>
              <a:t>© </a:t>
            </a:r>
            <a:r>
              <a:rPr lang="en-US" altLang="en-US" smtClean="0">
                <a:latin typeface="Arial" panose="020B0604020202020204" pitchFamily="34" charset="0"/>
                <a:hlinkClick r:id="rId3"/>
              </a:rPr>
              <a:t>Jessica Fitzel</a:t>
            </a:r>
            <a:r>
              <a:rPr lang="en-US" altLang="en-US" smtClean="0">
                <a:latin typeface="Arial" panose="020B0604020202020204" pitchFamily="34" charset="0"/>
              </a:rPr>
              <a:t> | </a:t>
            </a:r>
            <a:r>
              <a:rPr lang="en-US" altLang="en-US" smtClean="0">
                <a:latin typeface="Arial" panose="020B0604020202020204" pitchFamily="34" charset="0"/>
                <a:hlinkClick r:id="rId4"/>
              </a:rPr>
              <a:t>Dreamstime.com</a:t>
            </a:r>
            <a:r>
              <a:rPr lang="en-US" altLang="en-US" smtClean="0">
                <a:latin typeface="Arial" panose="020B0604020202020204" pitchFamily="34" charset="0"/>
              </a:rPr>
              <a:t> </a:t>
            </a:r>
          </a:p>
        </p:txBody>
      </p:sp>
    </p:spTree>
    <p:extLst>
      <p:ext uri="{BB962C8B-B14F-4D97-AF65-F5344CB8AC3E}">
        <p14:creationId xmlns:p14="http://schemas.microsoft.com/office/powerpoint/2010/main" val="2609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2940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91327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5524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02416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318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5381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28874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83265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03199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8623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 Rimasz - Fotolia.com</a:t>
            </a:r>
          </a:p>
          <a:p>
            <a:r>
              <a:rPr lang="en-US" altLang="en-US" smtClean="0">
                <a:latin typeface="Arial" panose="020B0604020202020204" pitchFamily="34" charset="0"/>
              </a:rPr>
              <a:t>http://www.fotolia.com/id/2550948</a:t>
            </a:r>
          </a:p>
        </p:txBody>
      </p:sp>
    </p:spTree>
    <p:extLst>
      <p:ext uri="{BB962C8B-B14F-4D97-AF65-F5344CB8AC3E}">
        <p14:creationId xmlns:p14="http://schemas.microsoft.com/office/powerpoint/2010/main" val="697134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08339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82734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20693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rPr>
              <a:t>Is there evidence of hypoxia in the Gulf of Mexico? Estimated bottom-water extent of hypoxia (dissolved oxygen &lt; 2 mg l</a:t>
            </a:r>
            <a:r>
              <a:rPr lang="en-US" altLang="en-US" baseline="30000" smtClean="0">
                <a:latin typeface="Arial" panose="020B0604020202020204" pitchFamily="34" charset="0"/>
              </a:rPr>
              <a:t>-1</a:t>
            </a:r>
            <a:r>
              <a:rPr lang="en-US" altLang="en-US" smtClean="0">
                <a:latin typeface="Arial" panose="020B0604020202020204" pitchFamily="34" charset="0"/>
              </a:rPr>
              <a:t>) for mid-summer cruises, superimposed with long-term average, five-year average and 2015 goal of 5,000 km</a:t>
            </a:r>
            <a:r>
              <a:rPr lang="en-US" altLang="en-US" baseline="30000" smtClean="0">
                <a:latin typeface="Arial" panose="020B0604020202020204" pitchFamily="34" charset="0"/>
              </a:rPr>
              <a:t>2</a:t>
            </a:r>
            <a:r>
              <a:rPr lang="en-US" altLang="en-US" smtClean="0">
                <a:latin typeface="Arial" panose="020B0604020202020204" pitchFamily="34" charset="0"/>
              </a:rPr>
              <a:t>.</a:t>
            </a:r>
          </a:p>
        </p:txBody>
      </p:sp>
    </p:spTree>
    <p:extLst>
      <p:ext uri="{BB962C8B-B14F-4D97-AF65-F5344CB8AC3E}">
        <p14:creationId xmlns:p14="http://schemas.microsoft.com/office/powerpoint/2010/main" val="1846379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http://www.dreamstime.com/royalty-free-stock-photography-old-fishing-boat-image4142907</a:t>
            </a:r>
          </a:p>
        </p:txBody>
      </p:sp>
    </p:spTree>
    <p:extLst>
      <p:ext uri="{BB962C8B-B14F-4D97-AF65-F5344CB8AC3E}">
        <p14:creationId xmlns:p14="http://schemas.microsoft.com/office/powerpoint/2010/main" val="234415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3294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92247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36364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19910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4149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http://www.dreamstime.com/stock-photo-shrimp-cocktail-image5658400</a:t>
            </a:r>
          </a:p>
          <a:p>
            <a:r>
              <a:rPr lang="en-US" altLang="en-US" smtClean="0">
                <a:latin typeface="Arial" panose="020B0604020202020204" pitchFamily="34" charset="0"/>
              </a:rPr>
              <a:t>© </a:t>
            </a:r>
            <a:r>
              <a:rPr lang="en-US" altLang="en-US" b="1" smtClean="0">
                <a:latin typeface="Arial" panose="020B0604020202020204" pitchFamily="34" charset="0"/>
                <a:hlinkClick r:id="rId3" tooltip="Bvdc (Brian &amp; Vildan Chase)"/>
              </a:rPr>
              <a:t>Bvdc</a:t>
            </a:r>
            <a:r>
              <a:rPr lang="en-US" altLang="en-US" smtClean="0">
                <a:latin typeface="Arial" panose="020B0604020202020204" pitchFamily="34" charset="0"/>
              </a:rPr>
              <a:t> | Dreamstime.com </a:t>
            </a:r>
          </a:p>
        </p:txBody>
      </p:sp>
    </p:spTree>
    <p:extLst>
      <p:ext uri="{BB962C8B-B14F-4D97-AF65-F5344CB8AC3E}">
        <p14:creationId xmlns:p14="http://schemas.microsoft.com/office/powerpoint/2010/main" val="4143747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4563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6382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http://commons.wikimedia.org/wiki/File:2009_shawnee_state_park_lodge_back_porch_rockers.jpg</a:t>
            </a:r>
          </a:p>
        </p:txBody>
      </p:sp>
    </p:spTree>
    <p:extLst>
      <p:ext uri="{BB962C8B-B14F-4D97-AF65-F5344CB8AC3E}">
        <p14:creationId xmlns:p14="http://schemas.microsoft.com/office/powerpoint/2010/main" val="97227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http://commons.wikimedia.org/wiki/File:Shrimp_hatchery.jpg</a:t>
            </a:r>
          </a:p>
        </p:txBody>
      </p:sp>
    </p:spTree>
    <p:extLst>
      <p:ext uri="{BB962C8B-B14F-4D97-AF65-F5344CB8AC3E}">
        <p14:creationId xmlns:p14="http://schemas.microsoft.com/office/powerpoint/2010/main" val="358214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1199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http://www.dreamstime.com/royalty-free-stock-photography-old-fishing-boat-image4142907</a:t>
            </a:r>
          </a:p>
        </p:txBody>
      </p:sp>
    </p:spTree>
    <p:extLst>
      <p:ext uri="{BB962C8B-B14F-4D97-AF65-F5344CB8AC3E}">
        <p14:creationId xmlns:p14="http://schemas.microsoft.com/office/powerpoint/2010/main" val="130940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24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E08CC2-F055-4942-9C28-3E0E94E7B055}" type="slidenum">
              <a:rPr lang="en-US" altLang="en-US"/>
              <a:pPr/>
              <a:t>‹#›</a:t>
            </a:fld>
            <a:endParaRPr lang="en-US" altLang="en-US"/>
          </a:p>
        </p:txBody>
      </p:sp>
    </p:spTree>
    <p:extLst>
      <p:ext uri="{BB962C8B-B14F-4D97-AF65-F5344CB8AC3E}">
        <p14:creationId xmlns:p14="http://schemas.microsoft.com/office/powerpoint/2010/main" val="234629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63C9BE-7E06-4D99-BB22-2F1D86E849E2}" type="slidenum">
              <a:rPr lang="en-US" altLang="en-US"/>
              <a:pPr/>
              <a:t>‹#›</a:t>
            </a:fld>
            <a:endParaRPr lang="en-US" altLang="en-US"/>
          </a:p>
        </p:txBody>
      </p:sp>
    </p:spTree>
    <p:extLst>
      <p:ext uri="{BB962C8B-B14F-4D97-AF65-F5344CB8AC3E}">
        <p14:creationId xmlns:p14="http://schemas.microsoft.com/office/powerpoint/2010/main" val="278272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DDBC06-57F2-4A1B-921D-D126EF5F30F2}" type="slidenum">
              <a:rPr lang="en-US" altLang="en-US"/>
              <a:pPr/>
              <a:t>‹#›</a:t>
            </a:fld>
            <a:endParaRPr lang="en-US" altLang="en-US"/>
          </a:p>
        </p:txBody>
      </p:sp>
    </p:spTree>
    <p:extLst>
      <p:ext uri="{BB962C8B-B14F-4D97-AF65-F5344CB8AC3E}">
        <p14:creationId xmlns:p14="http://schemas.microsoft.com/office/powerpoint/2010/main" val="338923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37B082-29DC-4846-A7DE-92599D0D9F60}" type="slidenum">
              <a:rPr lang="en-US" altLang="en-US"/>
              <a:pPr/>
              <a:t>‹#›</a:t>
            </a:fld>
            <a:endParaRPr lang="en-US" altLang="en-US"/>
          </a:p>
        </p:txBody>
      </p:sp>
    </p:spTree>
    <p:extLst>
      <p:ext uri="{BB962C8B-B14F-4D97-AF65-F5344CB8AC3E}">
        <p14:creationId xmlns:p14="http://schemas.microsoft.com/office/powerpoint/2010/main" val="2092661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6EB25832-610F-4356-85B5-BF1CB7F32F70}" type="slidenum">
              <a:rPr lang="en-US" altLang="en-US"/>
              <a:pPr/>
              <a:t>‹#›</a:t>
            </a:fld>
            <a:endParaRPr lang="en-US" altLang="en-US"/>
          </a:p>
        </p:txBody>
      </p:sp>
    </p:spTree>
    <p:extLst>
      <p:ext uri="{BB962C8B-B14F-4D97-AF65-F5344CB8AC3E}">
        <p14:creationId xmlns:p14="http://schemas.microsoft.com/office/powerpoint/2010/main" val="361200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435421-9D59-4E31-A1A7-76F98A699D94}" type="slidenum">
              <a:rPr lang="en-US" altLang="en-US"/>
              <a:pPr/>
              <a:t>‹#›</a:t>
            </a:fld>
            <a:endParaRPr lang="en-US" altLang="en-US"/>
          </a:p>
        </p:txBody>
      </p:sp>
    </p:spTree>
    <p:extLst>
      <p:ext uri="{BB962C8B-B14F-4D97-AF65-F5344CB8AC3E}">
        <p14:creationId xmlns:p14="http://schemas.microsoft.com/office/powerpoint/2010/main" val="380548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7487406-A029-4A8A-9BDF-8F7715B92FEC}" type="slidenum">
              <a:rPr lang="en-US" altLang="en-US"/>
              <a:pPr/>
              <a:t>‹#›</a:t>
            </a:fld>
            <a:endParaRPr lang="en-US" altLang="en-US"/>
          </a:p>
        </p:txBody>
      </p:sp>
    </p:spTree>
    <p:extLst>
      <p:ext uri="{BB962C8B-B14F-4D97-AF65-F5344CB8AC3E}">
        <p14:creationId xmlns:p14="http://schemas.microsoft.com/office/powerpoint/2010/main" val="49079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E1EA31-E3E4-4607-8B5D-79C76BE4CB72}" type="slidenum">
              <a:rPr lang="en-US" altLang="en-US"/>
              <a:pPr/>
              <a:t>‹#›</a:t>
            </a:fld>
            <a:endParaRPr lang="en-US" altLang="en-US"/>
          </a:p>
        </p:txBody>
      </p:sp>
    </p:spTree>
    <p:extLst>
      <p:ext uri="{BB962C8B-B14F-4D97-AF65-F5344CB8AC3E}">
        <p14:creationId xmlns:p14="http://schemas.microsoft.com/office/powerpoint/2010/main" val="196645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9CDEAC-ADA4-46E6-BDF6-986F2D3BAEC1}" type="slidenum">
              <a:rPr lang="en-US" altLang="en-US"/>
              <a:pPr/>
              <a:t>‹#›</a:t>
            </a:fld>
            <a:endParaRPr lang="en-US" altLang="en-US"/>
          </a:p>
        </p:txBody>
      </p:sp>
    </p:spTree>
    <p:extLst>
      <p:ext uri="{BB962C8B-B14F-4D97-AF65-F5344CB8AC3E}">
        <p14:creationId xmlns:p14="http://schemas.microsoft.com/office/powerpoint/2010/main" val="367608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6D9CF48-279B-4D56-BF33-6BCFAE23B878}" type="slidenum">
              <a:rPr lang="en-US" altLang="en-US"/>
              <a:pPr/>
              <a:t>‹#›</a:t>
            </a:fld>
            <a:endParaRPr lang="en-US" altLang="en-US"/>
          </a:p>
        </p:txBody>
      </p:sp>
    </p:spTree>
    <p:extLst>
      <p:ext uri="{BB962C8B-B14F-4D97-AF65-F5344CB8AC3E}">
        <p14:creationId xmlns:p14="http://schemas.microsoft.com/office/powerpoint/2010/main" val="67543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C22F132-4CF3-48AF-BF26-3EC414441EAF}" type="slidenum">
              <a:rPr lang="en-US" altLang="en-US"/>
              <a:pPr/>
              <a:t>‹#›</a:t>
            </a:fld>
            <a:endParaRPr lang="en-US" altLang="en-US"/>
          </a:p>
        </p:txBody>
      </p:sp>
    </p:spTree>
    <p:extLst>
      <p:ext uri="{BB962C8B-B14F-4D97-AF65-F5344CB8AC3E}">
        <p14:creationId xmlns:p14="http://schemas.microsoft.com/office/powerpoint/2010/main" val="305026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0905730-B7F6-4C0E-A638-4AB6FEF3A7BF}" type="slidenum">
              <a:rPr lang="en-US" altLang="en-US"/>
              <a:pPr/>
              <a:t>‹#›</a:t>
            </a:fld>
            <a:endParaRPr lang="en-US" altLang="en-US"/>
          </a:p>
        </p:txBody>
      </p:sp>
    </p:spTree>
    <p:extLst>
      <p:ext uri="{BB962C8B-B14F-4D97-AF65-F5344CB8AC3E}">
        <p14:creationId xmlns:p14="http://schemas.microsoft.com/office/powerpoint/2010/main" val="45404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599D886-73EC-427F-9E66-DA780E3AA3E1}" type="slidenum">
              <a:rPr lang="en-US" altLang="en-US"/>
              <a:pPr/>
              <a:t>‹#›</a:t>
            </a:fld>
            <a:endParaRPr lang="en-US" altLang="en-US"/>
          </a:p>
        </p:txBody>
      </p:sp>
    </p:spTree>
    <p:extLst>
      <p:ext uri="{BB962C8B-B14F-4D97-AF65-F5344CB8AC3E}">
        <p14:creationId xmlns:p14="http://schemas.microsoft.com/office/powerpoint/2010/main" val="350348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FA236A-5CD1-45F2-9C21-0819E55A2748}" type="slidenum">
              <a:rPr lang="en-US" altLang="en-US"/>
              <a:pPr/>
              <a:t>‹#›</a:t>
            </a:fld>
            <a:endParaRPr lang="en-US" altLang="en-US"/>
          </a:p>
        </p:txBody>
      </p:sp>
    </p:spTree>
    <p:extLst>
      <p:ext uri="{BB962C8B-B14F-4D97-AF65-F5344CB8AC3E}">
        <p14:creationId xmlns:p14="http://schemas.microsoft.com/office/powerpoint/2010/main" val="110438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6A2BA6-DD02-45CF-85BE-1867DCDA9BAD}" type="slidenum">
              <a:rPr lang="en-US" altLang="en-US"/>
              <a:pPr/>
              <a:t>‹#›</a:t>
            </a:fld>
            <a:endParaRPr lang="en-US" altLang="en-US"/>
          </a:p>
        </p:txBody>
      </p:sp>
    </p:spTree>
    <p:extLst>
      <p:ext uri="{BB962C8B-B14F-4D97-AF65-F5344CB8AC3E}">
        <p14:creationId xmlns:p14="http://schemas.microsoft.com/office/powerpoint/2010/main" val="17514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600549-094A-497B-B36F-026E271093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mm.org/deadzone/activities/top.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mm.org/deadzone/activities/top.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mm.org/deadzone/causes/dead-zone.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title_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0" y="838200"/>
            <a:ext cx="8915400" cy="457200"/>
          </a:xfrm>
        </p:spPr>
        <p:txBody>
          <a:bodyPr/>
          <a:lstStyle/>
          <a:p>
            <a:pPr eaLnBrk="1" hangingPunct="1"/>
            <a:r>
              <a:rPr lang="en-US" altLang="en-US" b="1" smtClean="0"/>
              <a:t>The Gulf of Mexico’s Dead Zone</a:t>
            </a:r>
          </a:p>
        </p:txBody>
      </p:sp>
      <p:sp>
        <p:nvSpPr>
          <p:cNvPr id="2052" name="Rectangle 3"/>
          <p:cNvSpPr>
            <a:spLocks noGrp="1" noChangeArrowheads="1"/>
          </p:cNvSpPr>
          <p:nvPr>
            <p:ph type="subTitle" idx="1"/>
          </p:nvPr>
        </p:nvSpPr>
        <p:spPr>
          <a:xfrm>
            <a:off x="200025" y="1398588"/>
            <a:ext cx="4419600" cy="304800"/>
          </a:xfrm>
        </p:spPr>
        <p:txBody>
          <a:bodyPr/>
          <a:lstStyle/>
          <a:p>
            <a:pPr algn="l" eaLnBrk="1" hangingPunct="1"/>
            <a:r>
              <a:rPr lang="en-US" altLang="en-US" sz="2000" b="1" smtClean="0"/>
              <a:t>Kristi Hannam, SUNY-Geneseo</a:t>
            </a:r>
          </a:p>
        </p:txBody>
      </p:sp>
      <p:sp>
        <p:nvSpPr>
          <p:cNvPr id="2053" name="Rectangle 6"/>
          <p:cNvSpPr>
            <a:spLocks noChangeArrowheads="1"/>
          </p:cNvSpPr>
          <p:nvPr/>
        </p:nvSpPr>
        <p:spPr bwMode="auto">
          <a:xfrm>
            <a:off x="152400" y="228600"/>
            <a:ext cx="4019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a:t>Fishing for Answers 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130B6E-A71D-4E7D-9803-8AD31AA07AC2}" type="slidenum">
              <a:rPr lang="en-US" altLang="en-US"/>
              <a:pPr eaLnBrk="1" hangingPunct="1"/>
              <a:t>10</a:t>
            </a:fld>
            <a:endParaRPr lang="en-US" altLang="en-US"/>
          </a:p>
        </p:txBody>
      </p:sp>
      <p:graphicFrame>
        <p:nvGraphicFramePr>
          <p:cNvPr id="11278" name="Group 14"/>
          <p:cNvGraphicFramePr>
            <a:graphicFrameLocks noGrp="1"/>
          </p:cNvGraphicFramePr>
          <p:nvPr/>
        </p:nvGraphicFramePr>
        <p:xfrm>
          <a:off x="304800" y="5018088"/>
          <a:ext cx="8610600" cy="1611312"/>
        </p:xfrm>
        <a:graphic>
          <a:graphicData uri="http://schemas.openxmlformats.org/drawingml/2006/table">
            <a:tbl>
              <a:tblPr/>
              <a:tblGrid>
                <a:gridCol w="8610600"/>
              </a:tblGrid>
              <a:tr h="42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9" marB="45729" anchor="ctr" horzOverflow="overflow">
                    <a:lnL>
                      <a:noFill/>
                    </a:lnL>
                    <a:lnR>
                      <a:noFill/>
                    </a:lnR>
                    <a:lnT>
                      <a:noFill/>
                    </a:lnT>
                    <a:lnB>
                      <a:noFill/>
                    </a:lnB>
                    <a:lnTlToBr>
                      <a:noFill/>
                    </a:lnTlToBr>
                    <a:lnBlToTr>
                      <a:noFill/>
                    </a:lnBlToTr>
                    <a:noFill/>
                  </a:tcPr>
                </a:tc>
              </a:tr>
              <a:tr h="118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The graph shows annual changes of CPUE for brown shrimp in areas of the Gulf of Mexico. The colored bars are “decadal means.” They show the average CPUE for a span of ten years (CPUE = catch per unit effort).   Data: James Nance, National Marine Fisheries Service.</a:t>
                      </a:r>
                    </a:p>
                  </a:txBody>
                  <a:tcPr marT="45729" marB="45729" anchor="ctr" horzOverflow="overflow">
                    <a:lnL>
                      <a:noFill/>
                    </a:lnL>
                    <a:lnR>
                      <a:noFill/>
                    </a:lnR>
                    <a:lnT>
                      <a:noFill/>
                    </a:lnT>
                    <a:lnB>
                      <a:noFill/>
                    </a:lnB>
                    <a:lnTlToBr>
                      <a:noFill/>
                    </a:lnTlToBr>
                    <a:lnBlToTr>
                      <a:noFill/>
                    </a:lnBlToTr>
                    <a:noFill/>
                  </a:tcPr>
                </a:tc>
              </a:tr>
            </a:tbl>
          </a:graphicData>
        </a:graphic>
      </p:graphicFrame>
      <p:sp>
        <p:nvSpPr>
          <p:cNvPr id="11270" name="Rectangle 18"/>
          <p:cNvSpPr>
            <a:spLocks noGrp="1" noChangeArrowheads="1"/>
          </p:cNvSpPr>
          <p:nvPr>
            <p:ph type="title"/>
          </p:nvPr>
        </p:nvSpPr>
        <p:spPr>
          <a:xfrm>
            <a:off x="228600" y="76200"/>
            <a:ext cx="8686800" cy="1295400"/>
          </a:xfrm>
        </p:spPr>
        <p:txBody>
          <a:bodyPr/>
          <a:lstStyle/>
          <a:p>
            <a:pPr eaLnBrk="1" hangingPunct="1"/>
            <a:r>
              <a:rPr lang="en-US" altLang="en-US" sz="3000" b="1" smtClean="0"/>
              <a:t>#2: What does this graph tell you has happened to the average shrimp catch from 1960 - 2000?</a:t>
            </a:r>
            <a:endParaRPr lang="en-US" altLang="en-US" sz="3200" smtClean="0"/>
          </a:p>
        </p:txBody>
      </p:sp>
      <p:pic>
        <p:nvPicPr>
          <p:cNvPr id="11271" name="Picture 15" descr="sli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50963"/>
            <a:ext cx="563880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70BEBA-35A0-416B-9BBE-22A8176BE3FB}" type="slidenum">
              <a:rPr lang="en-US" altLang="en-US"/>
              <a:pPr eaLnBrk="1" hangingPunct="1"/>
              <a:t>11</a:t>
            </a:fld>
            <a:endParaRPr lang="en-US" altLang="en-US"/>
          </a:p>
        </p:txBody>
      </p:sp>
      <p:sp>
        <p:nvSpPr>
          <p:cNvPr id="12291" name="Rectangle 2"/>
          <p:cNvSpPr>
            <a:spLocks noGrp="1" noChangeArrowheads="1"/>
          </p:cNvSpPr>
          <p:nvPr>
            <p:ph type="title"/>
          </p:nvPr>
        </p:nvSpPr>
        <p:spPr>
          <a:xfrm>
            <a:off x="304800" y="533400"/>
            <a:ext cx="8458200" cy="1447800"/>
          </a:xfrm>
        </p:spPr>
        <p:txBody>
          <a:bodyPr/>
          <a:lstStyle/>
          <a:p>
            <a:pPr algn="l" eaLnBrk="1" hangingPunct="1"/>
            <a:r>
              <a:rPr lang="en-US" altLang="en-US" sz="3200" b="1" smtClean="0"/>
              <a:t>#3: Which hypothesis does this graph NOT support and therefore eliminate?  Why can you rule that hypothesis out?</a:t>
            </a:r>
          </a:p>
        </p:txBody>
      </p:sp>
      <p:sp>
        <p:nvSpPr>
          <p:cNvPr id="12292" name="Rectangle 4"/>
          <p:cNvSpPr>
            <a:spLocks noGrp="1" noChangeArrowheads="1"/>
          </p:cNvSpPr>
          <p:nvPr>
            <p:ph type="body" sz="half" idx="1"/>
          </p:nvPr>
        </p:nvSpPr>
        <p:spPr>
          <a:xfrm>
            <a:off x="381000" y="2133600"/>
            <a:ext cx="3962400" cy="4525963"/>
          </a:xfrm>
        </p:spPr>
        <p:txBody>
          <a:bodyPr/>
          <a:lstStyle/>
          <a:p>
            <a:pPr eaLnBrk="1" hangingPunct="1">
              <a:buFontTx/>
              <a:buNone/>
            </a:pPr>
            <a:r>
              <a:rPr lang="en-US" altLang="en-US" sz="2800" smtClean="0"/>
              <a:t>A.  Hurricane Katrina</a:t>
            </a:r>
          </a:p>
          <a:p>
            <a:pPr eaLnBrk="1" hangingPunct="1">
              <a:buFontTx/>
              <a:buNone/>
            </a:pPr>
            <a:r>
              <a:rPr lang="en-US" altLang="en-US" sz="2800" smtClean="0"/>
              <a:t>B.  Pollution</a:t>
            </a:r>
          </a:p>
          <a:p>
            <a:pPr eaLnBrk="1" hangingPunct="1">
              <a:buFontTx/>
              <a:buNone/>
            </a:pPr>
            <a:r>
              <a:rPr lang="en-US" altLang="en-US" sz="2800" smtClean="0"/>
              <a:t>C.  Climate Change</a:t>
            </a:r>
          </a:p>
          <a:p>
            <a:pPr eaLnBrk="1" hangingPunct="1">
              <a:buFontTx/>
              <a:buNone/>
            </a:pPr>
            <a:r>
              <a:rPr lang="en-US" altLang="en-US" sz="2800" smtClean="0"/>
              <a:t>D.  Overfishing</a:t>
            </a:r>
          </a:p>
        </p:txBody>
      </p:sp>
      <p:pic>
        <p:nvPicPr>
          <p:cNvPr id="12293" name="Picture 6" descr="sli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38400"/>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6CEB29-1EAD-468C-A28A-DA9C98D709F4}" type="slidenum">
              <a:rPr lang="en-US" altLang="en-US"/>
              <a:pPr eaLnBrk="1" hangingPunct="1"/>
              <a:t>12</a:t>
            </a:fld>
            <a:endParaRPr lang="en-US" altLang="en-US"/>
          </a:p>
        </p:txBody>
      </p:sp>
      <p:sp>
        <p:nvSpPr>
          <p:cNvPr id="13315" name="Rectangle 4"/>
          <p:cNvSpPr>
            <a:spLocks noGrp="1" noChangeArrowheads="1"/>
          </p:cNvSpPr>
          <p:nvPr>
            <p:ph type="title"/>
          </p:nvPr>
        </p:nvSpPr>
        <p:spPr>
          <a:xfrm>
            <a:off x="457200" y="304800"/>
            <a:ext cx="8229600" cy="1143000"/>
          </a:xfrm>
        </p:spPr>
        <p:txBody>
          <a:bodyPr/>
          <a:lstStyle/>
          <a:p>
            <a:pPr algn="just" eaLnBrk="1" hangingPunct="1"/>
            <a:r>
              <a:rPr lang="en-US" altLang="en-US" sz="2400" smtClean="0"/>
              <a:t>Watching the local news that night, Susan saw the image below of the Gulf Coast at the mouth of the Mississippi River that caught her attention:</a:t>
            </a:r>
            <a:endParaRPr lang="en-US" altLang="en-US" sz="3200" smtClean="0"/>
          </a:p>
        </p:txBody>
      </p:sp>
      <p:pic>
        <p:nvPicPr>
          <p:cNvPr id="13316" name="Picture 9"/>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
        <p:nvSpPr>
          <p:cNvPr id="13317" name="Rectangle 6"/>
          <p:cNvSpPr>
            <a:spLocks noChangeArrowheads="1"/>
          </p:cNvSpPr>
          <p:nvPr/>
        </p:nvSpPr>
        <p:spPr bwMode="auto">
          <a:xfrm>
            <a:off x="457200" y="6172200"/>
            <a:ext cx="325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Source: NASA Earth Observatory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D58F09-901F-45D9-AEAC-8426F2E2F889}" type="slidenum">
              <a:rPr lang="en-US" altLang="en-US"/>
              <a:pPr eaLnBrk="1" hangingPunct="1"/>
              <a:t>13</a:t>
            </a:fld>
            <a:endParaRPr lang="en-US" altLang="en-US"/>
          </a:p>
        </p:txBody>
      </p:sp>
      <p:sp>
        <p:nvSpPr>
          <p:cNvPr id="14339" name="Rectangle 2"/>
          <p:cNvSpPr>
            <a:spLocks noGrp="1" noChangeArrowheads="1"/>
          </p:cNvSpPr>
          <p:nvPr>
            <p:ph type="title"/>
          </p:nvPr>
        </p:nvSpPr>
        <p:spPr/>
        <p:txBody>
          <a:bodyPr/>
          <a:lstStyle/>
          <a:p>
            <a:pPr eaLnBrk="1" hangingPunct="1"/>
            <a:r>
              <a:rPr lang="en-US" altLang="en-US" sz="3200" smtClean="0"/>
              <a:t>What caught her attention?</a:t>
            </a:r>
          </a:p>
        </p:txBody>
      </p:sp>
      <p:pic>
        <p:nvPicPr>
          <p:cNvPr id="14340" name="Picture 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71600"/>
            <a:ext cx="8229600"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8B39A2-3B49-42C8-8CBB-6B73918D4C72}" type="slidenum">
              <a:rPr lang="en-US" altLang="en-US"/>
              <a:pPr eaLnBrk="1" hangingPunct="1"/>
              <a:t>14</a:t>
            </a:fld>
            <a:endParaRPr lang="en-US" altLang="en-US"/>
          </a:p>
        </p:txBody>
      </p:sp>
      <p:sp>
        <p:nvSpPr>
          <p:cNvPr id="15363" name="Rectangle 2"/>
          <p:cNvSpPr>
            <a:spLocks noGrp="1" noChangeArrowheads="1"/>
          </p:cNvSpPr>
          <p:nvPr>
            <p:ph type="title"/>
          </p:nvPr>
        </p:nvSpPr>
        <p:spPr>
          <a:xfrm>
            <a:off x="381000" y="533400"/>
            <a:ext cx="8534400" cy="1143000"/>
          </a:xfrm>
        </p:spPr>
        <p:txBody>
          <a:bodyPr/>
          <a:lstStyle/>
          <a:p>
            <a:pPr algn="l" eaLnBrk="1" hangingPunct="1"/>
            <a:r>
              <a:rPr lang="en-US" altLang="en-US" sz="3200" b="1" smtClean="0"/>
              <a:t>#4:  Which hypothesis does the evidence in this image support?</a:t>
            </a:r>
          </a:p>
        </p:txBody>
      </p:sp>
      <p:sp>
        <p:nvSpPr>
          <p:cNvPr id="15364" name="Rectangle 3"/>
          <p:cNvSpPr>
            <a:spLocks noGrp="1" noChangeArrowheads="1"/>
          </p:cNvSpPr>
          <p:nvPr>
            <p:ph type="body" sz="half" idx="1"/>
          </p:nvPr>
        </p:nvSpPr>
        <p:spPr>
          <a:xfrm>
            <a:off x="0" y="2133600"/>
            <a:ext cx="4038600" cy="4525963"/>
          </a:xfrm>
        </p:spPr>
        <p:txBody>
          <a:bodyPr/>
          <a:lstStyle/>
          <a:p>
            <a:pPr eaLnBrk="1" hangingPunct="1">
              <a:buFontTx/>
              <a:buNone/>
            </a:pPr>
            <a:r>
              <a:rPr lang="en-US" altLang="en-US" sz="2800" smtClean="0"/>
              <a:t>	A.  Hurricane Katrina</a:t>
            </a:r>
          </a:p>
          <a:p>
            <a:pPr eaLnBrk="1" hangingPunct="1">
              <a:buFontTx/>
              <a:buNone/>
            </a:pPr>
            <a:r>
              <a:rPr lang="en-US" altLang="en-US" sz="2800" smtClean="0"/>
              <a:t>	B.  Pollution</a:t>
            </a:r>
          </a:p>
          <a:p>
            <a:pPr eaLnBrk="1" hangingPunct="1">
              <a:buFontTx/>
              <a:buNone/>
            </a:pPr>
            <a:r>
              <a:rPr lang="en-US" altLang="en-US" sz="2800" smtClean="0"/>
              <a:t>	C.  Climate Change</a:t>
            </a:r>
          </a:p>
          <a:p>
            <a:pPr eaLnBrk="1" hangingPunct="1">
              <a:buFontTx/>
              <a:buNone/>
            </a:pPr>
            <a:r>
              <a:rPr lang="en-US" altLang="en-US" sz="2800" smtClean="0"/>
              <a:t>	D.  Overfishing</a:t>
            </a:r>
          </a:p>
        </p:txBody>
      </p:sp>
      <p:pic>
        <p:nvPicPr>
          <p:cNvPr id="15365" name="Picture 9"/>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2057400"/>
            <a:ext cx="4876800" cy="3505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BD122F-4B4D-446D-879C-1E8755EE2B13}" type="slidenum">
              <a:rPr lang="en-US" altLang="en-US"/>
              <a:pPr eaLnBrk="1" hangingPunct="1"/>
              <a:t>15</a:t>
            </a:fld>
            <a:endParaRPr lang="en-US" altLang="en-US"/>
          </a:p>
        </p:txBody>
      </p:sp>
      <p:pic>
        <p:nvPicPr>
          <p:cNvPr id="16387"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0" y="1295400"/>
            <a:ext cx="4648200" cy="4381500"/>
          </a:xfrm>
        </p:spPr>
      </p:pic>
      <p:sp>
        <p:nvSpPr>
          <p:cNvPr id="16388" name="Text Box 9"/>
          <p:cNvSpPr txBox="1">
            <a:spLocks noChangeArrowheads="1"/>
          </p:cNvSpPr>
          <p:nvPr/>
        </p:nvSpPr>
        <p:spPr bwMode="auto">
          <a:xfrm>
            <a:off x="5334000" y="6172200"/>
            <a:ext cx="2476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Source: USGS Fact Sheet 016-00</a:t>
            </a:r>
          </a:p>
        </p:txBody>
      </p:sp>
      <p:sp>
        <p:nvSpPr>
          <p:cNvPr id="16389" name="Text Box 10"/>
          <p:cNvSpPr txBox="1">
            <a:spLocks noChangeArrowheads="1"/>
          </p:cNvSpPr>
          <p:nvPr/>
        </p:nvSpPr>
        <p:spPr bwMode="auto">
          <a:xfrm>
            <a:off x="5257800" y="54102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Watersheds of the Mississippi River Basin</a:t>
            </a:r>
            <a:r>
              <a:rPr lang="en-US" altLang="en-US"/>
              <a:t> </a:t>
            </a:r>
          </a:p>
        </p:txBody>
      </p:sp>
      <p:sp>
        <p:nvSpPr>
          <p:cNvPr id="16390" name="Rectangle 7"/>
          <p:cNvSpPr>
            <a:spLocks noChangeArrowheads="1"/>
          </p:cNvSpPr>
          <p:nvPr/>
        </p:nvSpPr>
        <p:spPr bwMode="auto">
          <a:xfrm>
            <a:off x="304800" y="3048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chemeClr val="tx2"/>
                </a:solidFill>
              </a:rPr>
              <a:t>Susan decided to investigate the sediment plume to see if there was a link to the  disappearing shrimp in the Dead Zone.</a:t>
            </a:r>
          </a:p>
        </p:txBody>
      </p:sp>
      <p:sp>
        <p:nvSpPr>
          <p:cNvPr id="16391" name="Rectangle 8"/>
          <p:cNvSpPr>
            <a:spLocks noChangeArrowheads="1"/>
          </p:cNvSpPr>
          <p:nvPr/>
        </p:nvSpPr>
        <p:spPr bwMode="auto">
          <a:xfrm>
            <a:off x="304800" y="1752600"/>
            <a:ext cx="24384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600"/>
              <a:t>Her research </a:t>
            </a:r>
          </a:p>
          <a:p>
            <a:pPr eaLnBrk="1" hangingPunct="1">
              <a:spcBef>
                <a:spcPct val="20000"/>
              </a:spcBef>
            </a:pPr>
            <a:r>
              <a:rPr lang="en-US" altLang="en-US" sz="2600"/>
              <a:t>revealed the </a:t>
            </a:r>
          </a:p>
          <a:p>
            <a:pPr eaLnBrk="1" hangingPunct="1">
              <a:spcBef>
                <a:spcPct val="20000"/>
              </a:spcBef>
            </a:pPr>
            <a:r>
              <a:rPr lang="en-US" altLang="en-US" sz="2600"/>
              <a:t>following map:</a:t>
            </a:r>
            <a:endParaRPr lang="en-US" alt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FAEA3B-6A7A-440D-8674-B9749D6D072D}" type="slidenum">
              <a:rPr lang="en-US" altLang="en-US"/>
              <a:pPr eaLnBrk="1" hangingPunct="1"/>
              <a:t>16</a:t>
            </a:fld>
            <a:endParaRPr lang="en-US" altLang="en-US"/>
          </a:p>
        </p:txBody>
      </p:sp>
      <p:sp>
        <p:nvSpPr>
          <p:cNvPr id="17411" name="Rectangle 4"/>
          <p:cNvSpPr>
            <a:spLocks noGrp="1" noChangeArrowheads="1"/>
          </p:cNvSpPr>
          <p:nvPr>
            <p:ph type="title"/>
          </p:nvPr>
        </p:nvSpPr>
        <p:spPr>
          <a:xfrm>
            <a:off x="304800" y="304800"/>
            <a:ext cx="8229600" cy="1143000"/>
          </a:xfrm>
        </p:spPr>
        <p:txBody>
          <a:bodyPr/>
          <a:lstStyle/>
          <a:p>
            <a:pPr algn="l" eaLnBrk="1" hangingPunct="1"/>
            <a:r>
              <a:rPr lang="en-US" altLang="en-US" sz="2800" smtClean="0"/>
              <a:t>Susan realized that runoff from an enormous area could be causing the sediment plume.</a:t>
            </a:r>
          </a:p>
        </p:txBody>
      </p:sp>
      <p:sp>
        <p:nvSpPr>
          <p:cNvPr id="17412" name="Rectangle 5"/>
          <p:cNvSpPr>
            <a:spLocks noGrp="1" noChangeArrowheads="1"/>
          </p:cNvSpPr>
          <p:nvPr>
            <p:ph type="body" sz="half" idx="1"/>
          </p:nvPr>
        </p:nvSpPr>
        <p:spPr>
          <a:xfrm>
            <a:off x="304800" y="1676400"/>
            <a:ext cx="4343400" cy="4906963"/>
          </a:xfrm>
        </p:spPr>
        <p:txBody>
          <a:bodyPr/>
          <a:lstStyle/>
          <a:p>
            <a:pPr eaLnBrk="1" hangingPunct="1">
              <a:buFontTx/>
              <a:buNone/>
            </a:pPr>
            <a:r>
              <a:rPr lang="en-US" altLang="en-US" sz="2800" smtClean="0"/>
              <a:t>BUT:</a:t>
            </a:r>
            <a:endParaRPr lang="en-US" altLang="en-US" sz="2400" smtClean="0"/>
          </a:p>
          <a:p>
            <a:pPr eaLnBrk="1" hangingPunct="1"/>
            <a:r>
              <a:rPr lang="en-US" altLang="en-US" sz="2400" smtClean="0"/>
              <a:t>The SIZE of the Mississippi River watershed probably hasn’t changed in thousands of years.</a:t>
            </a:r>
          </a:p>
          <a:p>
            <a:pPr eaLnBrk="1" hangingPunct="1"/>
            <a:r>
              <a:rPr lang="en-US" altLang="en-US" sz="2400" smtClean="0"/>
              <a:t>People have been shrimping and fishing in the Gulf for over 100 years.</a:t>
            </a:r>
          </a:p>
          <a:p>
            <a:pPr eaLnBrk="1" hangingPunct="1">
              <a:buFontTx/>
              <a:buNone/>
            </a:pPr>
            <a:endParaRPr lang="en-US" altLang="en-US" sz="2400" smtClean="0"/>
          </a:p>
          <a:p>
            <a:pPr algn="ctr" eaLnBrk="1" hangingPunct="1">
              <a:buFontTx/>
              <a:buNone/>
            </a:pPr>
            <a:r>
              <a:rPr lang="en-US" altLang="en-US" sz="2400" b="1" smtClean="0"/>
              <a:t>So WHAT could be causing the problem </a:t>
            </a:r>
            <a:r>
              <a:rPr lang="en-US" altLang="en-US" sz="2400" b="1" i="1" smtClean="0"/>
              <a:t>now</a:t>
            </a:r>
            <a:r>
              <a:rPr lang="en-US" altLang="en-US" sz="2400" b="1" smtClean="0"/>
              <a:t>?</a:t>
            </a:r>
          </a:p>
        </p:txBody>
      </p:sp>
      <p:pic>
        <p:nvPicPr>
          <p:cNvPr id="17413"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752600"/>
            <a:ext cx="4038600" cy="3278188"/>
          </a:xfrm>
          <a:noFill/>
        </p:spPr>
      </p:pic>
      <p:sp>
        <p:nvSpPr>
          <p:cNvPr id="17414" name="Text Box 8"/>
          <p:cNvSpPr txBox="1">
            <a:spLocks noChangeArrowheads="1"/>
          </p:cNvSpPr>
          <p:nvPr/>
        </p:nvSpPr>
        <p:spPr bwMode="auto">
          <a:xfrm>
            <a:off x="5334000" y="609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5" name="Text Box 9"/>
          <p:cNvSpPr txBox="1">
            <a:spLocks noChangeArrowheads="1"/>
          </p:cNvSpPr>
          <p:nvPr/>
        </p:nvSpPr>
        <p:spPr bwMode="auto">
          <a:xfrm>
            <a:off x="6477000" y="4953000"/>
            <a:ext cx="2476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Source: USGS Fact Sheet 016-00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slid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49085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5DBFC8-8920-4C2F-837C-A1305FB49AB9}" type="slidenum">
              <a:rPr lang="en-US" altLang="en-US"/>
              <a:pPr eaLnBrk="1" hangingPunct="1"/>
              <a:t>17</a:t>
            </a:fld>
            <a:endParaRPr lang="en-US" altLang="en-US"/>
          </a:p>
        </p:txBody>
      </p:sp>
      <p:sp>
        <p:nvSpPr>
          <p:cNvPr id="18436" name="Rectangle 9"/>
          <p:cNvSpPr>
            <a:spLocks noGrp="1" noChangeArrowheads="1"/>
          </p:cNvSpPr>
          <p:nvPr>
            <p:ph type="title"/>
          </p:nvPr>
        </p:nvSpPr>
        <p:spPr>
          <a:xfrm>
            <a:off x="304800" y="228600"/>
            <a:ext cx="8382000" cy="1143000"/>
          </a:xfrm>
        </p:spPr>
        <p:txBody>
          <a:bodyPr/>
          <a:lstStyle/>
          <a:p>
            <a:pPr eaLnBrk="1" hangingPunct="1"/>
            <a:r>
              <a:rPr lang="en-US" altLang="en-US" sz="3000" smtClean="0"/>
              <a:t>#5: What does this figure tell you has increased in the runoff to the Mississippi River basin over time?</a:t>
            </a:r>
            <a:endParaRPr lang="en-US" altLang="en-US" sz="3200" smtClean="0"/>
          </a:p>
        </p:txBody>
      </p:sp>
      <p:sp>
        <p:nvSpPr>
          <p:cNvPr id="18437" name="Rectangle 6"/>
          <p:cNvSpPr>
            <a:spLocks noChangeArrowheads="1"/>
          </p:cNvSpPr>
          <p:nvPr/>
        </p:nvSpPr>
        <p:spPr bwMode="auto">
          <a:xfrm>
            <a:off x="4648200" y="6324600"/>
            <a:ext cx="2181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Source:  USGS Fact Sheet 135–00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375B51-EA71-4D5A-89B8-6AA8461E0306}" type="slidenum">
              <a:rPr lang="en-US" altLang="en-US"/>
              <a:pPr eaLnBrk="1" hangingPunct="1"/>
              <a:t>18</a:t>
            </a:fld>
            <a:endParaRPr lang="en-US" altLang="en-US"/>
          </a:p>
        </p:txBody>
      </p:sp>
      <p:sp>
        <p:nvSpPr>
          <p:cNvPr id="19459" name="Rectangle 2"/>
          <p:cNvSpPr>
            <a:spLocks noGrp="1" noChangeArrowheads="1"/>
          </p:cNvSpPr>
          <p:nvPr>
            <p:ph type="title"/>
          </p:nvPr>
        </p:nvSpPr>
        <p:spPr>
          <a:xfrm>
            <a:off x="304800" y="76200"/>
            <a:ext cx="8458200" cy="1143000"/>
          </a:xfrm>
        </p:spPr>
        <p:txBody>
          <a:bodyPr/>
          <a:lstStyle/>
          <a:p>
            <a:pPr eaLnBrk="1" hangingPunct="1"/>
            <a:r>
              <a:rPr lang="en-US" altLang="en-US" sz="3000" smtClean="0"/>
              <a:t>Streamflow and Nitrate levels in the Mississippi River basin over time</a:t>
            </a:r>
            <a:endParaRPr lang="en-US" altLang="en-US" sz="3200" smtClean="0"/>
          </a:p>
        </p:txBody>
      </p:sp>
      <p:sp>
        <p:nvSpPr>
          <p:cNvPr id="19460" name="Rectangle 6"/>
          <p:cNvSpPr>
            <a:spLocks noChangeArrowheads="1"/>
          </p:cNvSpPr>
          <p:nvPr/>
        </p:nvSpPr>
        <p:spPr bwMode="auto">
          <a:xfrm>
            <a:off x="3887788" y="6140450"/>
            <a:ext cx="3960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000"/>
              <a:t>Source:  USGS Fact Sheet 135–00</a:t>
            </a:r>
            <a:r>
              <a:rPr lang="en-US" altLang="en-US" sz="1600"/>
              <a:t> </a:t>
            </a:r>
          </a:p>
        </p:txBody>
      </p:sp>
      <p:pic>
        <p:nvPicPr>
          <p:cNvPr id="19461" name="Picture 6" descr="slid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238250"/>
            <a:ext cx="71532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08BA70-B8FB-4325-99CE-00F19F9D971E}" type="slidenum">
              <a:rPr lang="en-US" altLang="en-US"/>
              <a:pPr eaLnBrk="1" hangingPunct="1"/>
              <a:t>19</a:t>
            </a:fld>
            <a:endParaRPr lang="en-US" altLang="en-US"/>
          </a:p>
        </p:txBody>
      </p:sp>
      <p:sp>
        <p:nvSpPr>
          <p:cNvPr id="20483" name="Rectangle 2"/>
          <p:cNvSpPr>
            <a:spLocks noGrp="1" noChangeArrowheads="1"/>
          </p:cNvSpPr>
          <p:nvPr>
            <p:ph type="title"/>
          </p:nvPr>
        </p:nvSpPr>
        <p:spPr>
          <a:xfrm>
            <a:off x="304800" y="152400"/>
            <a:ext cx="8382000" cy="1143000"/>
          </a:xfrm>
        </p:spPr>
        <p:txBody>
          <a:bodyPr/>
          <a:lstStyle/>
          <a:p>
            <a:pPr algn="l" eaLnBrk="1" hangingPunct="1"/>
            <a:r>
              <a:rPr lang="en-US" altLang="en-US" sz="2800" b="1" smtClean="0"/>
              <a:t>#6: What do these figures together tell you about the runoff to the Mississippi River basin over time?</a:t>
            </a:r>
            <a:endParaRPr lang="en-US" altLang="en-US" sz="3200" b="1" smtClean="0"/>
          </a:p>
        </p:txBody>
      </p:sp>
      <p:sp>
        <p:nvSpPr>
          <p:cNvPr id="20484" name="Text Box 5"/>
          <p:cNvSpPr txBox="1">
            <a:spLocks noChangeArrowheads="1"/>
          </p:cNvSpPr>
          <p:nvPr/>
        </p:nvSpPr>
        <p:spPr bwMode="auto">
          <a:xfrm>
            <a:off x="152400" y="4876800"/>
            <a:ext cx="87963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lphaUcPeriod"/>
            </a:pPr>
            <a:r>
              <a:rPr lang="en-US" altLang="en-US" sz="2000"/>
              <a:t>Annual nitrate concentrations have increased over time.</a:t>
            </a:r>
          </a:p>
          <a:p>
            <a:pPr eaLnBrk="1" hangingPunct="1">
              <a:buFontTx/>
              <a:buAutoNum type="alphaUcPeriod"/>
            </a:pPr>
            <a:r>
              <a:rPr lang="en-US" altLang="en-US" sz="2000"/>
              <a:t>Stream flow has remained fairly constant over time.</a:t>
            </a:r>
          </a:p>
          <a:p>
            <a:pPr eaLnBrk="1" hangingPunct="1">
              <a:buFontTx/>
              <a:buAutoNum type="alphaUcPeriod"/>
            </a:pPr>
            <a:r>
              <a:rPr lang="en-US" altLang="en-US" sz="2000"/>
              <a:t>The biggest source of nitrates is the area farthest from the Gulf of Mexico. </a:t>
            </a:r>
          </a:p>
          <a:p>
            <a:pPr eaLnBrk="1" hangingPunct="1">
              <a:buFontTx/>
              <a:buAutoNum type="alphaUcPeriod"/>
            </a:pPr>
            <a:r>
              <a:rPr lang="en-US" altLang="en-US" sz="2000"/>
              <a:t>Only A and C.</a:t>
            </a:r>
          </a:p>
          <a:p>
            <a:pPr eaLnBrk="1" hangingPunct="1">
              <a:buFontTx/>
              <a:buAutoNum type="alphaUcPeriod"/>
            </a:pPr>
            <a:r>
              <a:rPr lang="en-US" altLang="en-US" sz="2000"/>
              <a:t>A, B, and C are true.</a:t>
            </a:r>
          </a:p>
        </p:txBody>
      </p:sp>
      <p:pic>
        <p:nvPicPr>
          <p:cNvPr id="20485" name="Picture 7" descr="slid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00163"/>
            <a:ext cx="43434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slide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276350"/>
            <a:ext cx="33877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7E3DCA-69E6-447C-821C-9E4043373111}" type="slidenum">
              <a:rPr lang="en-US" altLang="en-US"/>
              <a:pPr eaLnBrk="1" hangingPunct="1"/>
              <a:t>2</a:t>
            </a:fld>
            <a:endParaRPr lang="en-US" altLang="en-US"/>
          </a:p>
        </p:txBody>
      </p:sp>
      <p:sp>
        <p:nvSpPr>
          <p:cNvPr id="3075" name="Rectangle 2"/>
          <p:cNvSpPr>
            <a:spLocks noGrp="1" noChangeArrowheads="1"/>
          </p:cNvSpPr>
          <p:nvPr>
            <p:ph type="title"/>
          </p:nvPr>
        </p:nvSpPr>
        <p:spPr>
          <a:xfrm>
            <a:off x="228600" y="228600"/>
            <a:ext cx="8610600" cy="838200"/>
          </a:xfrm>
        </p:spPr>
        <p:txBody>
          <a:bodyPr/>
          <a:lstStyle/>
          <a:p>
            <a:pPr eaLnBrk="1" hangingPunct="1"/>
            <a:r>
              <a:rPr lang="en-US" altLang="en-US" sz="3200" b="1" smtClean="0"/>
              <a:t>Summer at the Seafood Shack</a:t>
            </a:r>
            <a:endParaRPr lang="en-US" altLang="en-US" sz="3200" smtClean="0"/>
          </a:p>
        </p:txBody>
      </p:sp>
      <p:sp>
        <p:nvSpPr>
          <p:cNvPr id="3076" name="Rectangle 4"/>
          <p:cNvSpPr>
            <a:spLocks noGrp="1" noChangeArrowheads="1"/>
          </p:cNvSpPr>
          <p:nvPr>
            <p:ph type="body" sz="half" idx="1"/>
          </p:nvPr>
        </p:nvSpPr>
        <p:spPr>
          <a:xfrm>
            <a:off x="0" y="1219200"/>
            <a:ext cx="4876800" cy="4800600"/>
          </a:xfrm>
        </p:spPr>
        <p:txBody>
          <a:bodyPr/>
          <a:lstStyle/>
          <a:p>
            <a:pPr eaLnBrk="1" hangingPunct="1">
              <a:buFontTx/>
              <a:buNone/>
            </a:pPr>
            <a:r>
              <a:rPr lang="en-US" altLang="en-US" sz="2400" smtClean="0"/>
              <a:t>	</a:t>
            </a:r>
            <a:r>
              <a:rPr lang="en-US" altLang="en-US" sz="2000" smtClean="0"/>
              <a:t>Susan had moved in with Aunt Janet in Louisiana for the summer. She wanted to enjoy the sun and the beach, and save some money for college next fall. A week ago, she found a job as a waitress at Captain Joe’s Seafood Shack.</a:t>
            </a:r>
          </a:p>
          <a:p>
            <a:pPr eaLnBrk="1" hangingPunct="1"/>
            <a:endParaRPr lang="en-US" altLang="en-US" sz="1200" smtClean="0"/>
          </a:p>
          <a:p>
            <a:pPr>
              <a:buFontTx/>
              <a:buNone/>
            </a:pPr>
            <a:r>
              <a:rPr lang="en-US" altLang="en-US" sz="2000" smtClean="0"/>
              <a:t>	At lunch, a businessman asked: “Where’s the shrimp from anyway?” </a:t>
            </a:r>
          </a:p>
          <a:p>
            <a:endParaRPr lang="en-US" altLang="en-US" sz="1200" smtClean="0"/>
          </a:p>
          <a:p>
            <a:pPr>
              <a:buFontTx/>
              <a:buNone/>
            </a:pPr>
            <a:r>
              <a:rPr lang="en-US" altLang="en-US" sz="2000" smtClean="0"/>
              <a:t>	She’d been asked this twice before already, so she knew the answer. “From Thailand.”</a:t>
            </a:r>
          </a:p>
        </p:txBody>
      </p:sp>
      <p:pic>
        <p:nvPicPr>
          <p:cNvPr id="3077" name="Picture 6" descr="dreamstime_2731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BD1DD9-BB7C-4F96-8519-4D5A799C00D4}" type="slidenum">
              <a:rPr lang="en-US" altLang="en-US"/>
              <a:pPr eaLnBrk="1" hangingPunct="1"/>
              <a:t>20</a:t>
            </a:fld>
            <a:endParaRPr lang="en-US" altLang="en-US"/>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3058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Grp="1" noChangeArrowheads="1"/>
          </p:cNvSpPr>
          <p:nvPr>
            <p:ph type="title"/>
          </p:nvPr>
        </p:nvSpPr>
        <p:spPr>
          <a:xfrm>
            <a:off x="0" y="-228600"/>
            <a:ext cx="9144000" cy="1143000"/>
          </a:xfrm>
        </p:spPr>
        <p:txBody>
          <a:bodyPr/>
          <a:lstStyle/>
          <a:p>
            <a:pPr eaLnBrk="1" hangingPunct="1"/>
            <a:r>
              <a:rPr lang="en-US" altLang="en-US" sz="2800" smtClean="0"/>
              <a:t>Susan recalled a figure from her biology course</a:t>
            </a:r>
          </a:p>
        </p:txBody>
      </p:sp>
      <p:sp>
        <p:nvSpPr>
          <p:cNvPr id="21509" name="Text Box 6"/>
          <p:cNvSpPr txBox="1">
            <a:spLocks noChangeArrowheads="1"/>
          </p:cNvSpPr>
          <p:nvPr/>
        </p:nvSpPr>
        <p:spPr bwMode="auto">
          <a:xfrm>
            <a:off x="1600200" y="6248400"/>
            <a:ext cx="6027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http://serc.carleton.edu/images/microbelife/microbservatories/northinlet/Nitrogen_Cycle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D23559-14A8-4BBD-A1E4-7E09E68A01C5}" type="slidenum">
              <a:rPr lang="en-US" altLang="en-US"/>
              <a:pPr eaLnBrk="1" hangingPunct="1"/>
              <a:t>21</a:t>
            </a:fld>
            <a:endParaRPr lang="en-US" altLang="en-US"/>
          </a:p>
        </p:txBody>
      </p:sp>
      <p:pic>
        <p:nvPicPr>
          <p:cNvPr id="22531" name="Picture 7" descr="slid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457200"/>
            <a:ext cx="78200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BBD79D-9A59-4D7E-AEE4-FD289C956083}" type="slidenum">
              <a:rPr lang="en-US" altLang="en-US"/>
              <a:pPr eaLnBrk="1" hangingPunct="1"/>
              <a:t>22</a:t>
            </a:fld>
            <a:endParaRPr lang="en-US" altLang="en-US"/>
          </a:p>
        </p:txBody>
      </p:sp>
      <p:sp>
        <p:nvSpPr>
          <p:cNvPr id="23555" name="Rectangle 4"/>
          <p:cNvSpPr>
            <a:spLocks noGrp="1" noChangeArrowheads="1"/>
          </p:cNvSpPr>
          <p:nvPr>
            <p:ph type="title"/>
          </p:nvPr>
        </p:nvSpPr>
        <p:spPr>
          <a:xfrm>
            <a:off x="228600" y="457200"/>
            <a:ext cx="8458200" cy="1143000"/>
          </a:xfrm>
        </p:spPr>
        <p:txBody>
          <a:bodyPr/>
          <a:lstStyle/>
          <a:p>
            <a:pPr algn="l" eaLnBrk="1" hangingPunct="1"/>
            <a:r>
              <a:rPr lang="en-US" altLang="en-US" sz="3200" b="1" smtClean="0"/>
              <a:t>#7:  Using the graph from the previous slide , what is the most likely source of the increasing levels of nitrogen in the runoff? </a:t>
            </a:r>
          </a:p>
        </p:txBody>
      </p:sp>
      <p:sp>
        <p:nvSpPr>
          <p:cNvPr id="23556" name="Rectangle 5"/>
          <p:cNvSpPr>
            <a:spLocks noGrp="1" noChangeArrowheads="1"/>
          </p:cNvSpPr>
          <p:nvPr>
            <p:ph type="body" sz="half" idx="1"/>
          </p:nvPr>
        </p:nvSpPr>
        <p:spPr>
          <a:xfrm>
            <a:off x="228600" y="1752600"/>
            <a:ext cx="3581400" cy="4525963"/>
          </a:xfrm>
        </p:spPr>
        <p:txBody>
          <a:bodyPr/>
          <a:lstStyle/>
          <a:p>
            <a:pPr marL="533400" indent="-533400" eaLnBrk="1" hangingPunct="1">
              <a:buFontTx/>
              <a:buAutoNum type="alphaUcPeriod"/>
            </a:pPr>
            <a:r>
              <a:rPr lang="en-US" altLang="en-US" sz="2800" smtClean="0"/>
              <a:t>Fossil fuel emissions.</a:t>
            </a:r>
          </a:p>
          <a:p>
            <a:pPr marL="533400" indent="-533400" eaLnBrk="1" hangingPunct="1">
              <a:buFontTx/>
              <a:buAutoNum type="alphaUcPeriod"/>
            </a:pPr>
            <a:r>
              <a:rPr lang="en-US" altLang="en-US" sz="2800" smtClean="0"/>
              <a:t>Organic matter.</a:t>
            </a:r>
          </a:p>
          <a:p>
            <a:pPr marL="533400" indent="-533400" eaLnBrk="1" hangingPunct="1">
              <a:buFontTx/>
              <a:buAutoNum type="alphaUcPeriod"/>
            </a:pPr>
            <a:r>
              <a:rPr lang="en-US" altLang="en-US" sz="2800" smtClean="0"/>
              <a:t>Leaching of nitrates from nitrification.</a:t>
            </a:r>
          </a:p>
          <a:p>
            <a:pPr marL="533400" indent="-533400" eaLnBrk="1" hangingPunct="1">
              <a:buFontTx/>
              <a:buAutoNum type="alphaUcPeriod"/>
            </a:pPr>
            <a:r>
              <a:rPr lang="en-US" altLang="en-US" sz="2800" smtClean="0"/>
              <a:t>Fertilizer runoff.</a:t>
            </a:r>
          </a:p>
        </p:txBody>
      </p:sp>
      <p:pic>
        <p:nvPicPr>
          <p:cNvPr id="23557"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33800" y="1828800"/>
            <a:ext cx="5105400" cy="330835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46351A-07B5-4BCE-86B3-146B16CA1EE7}" type="slidenum">
              <a:rPr lang="en-US" altLang="en-US"/>
              <a:pPr eaLnBrk="1" hangingPunct="1"/>
              <a:t>23</a:t>
            </a:fld>
            <a:endParaRPr lang="en-US" altLang="en-US"/>
          </a:p>
        </p:txBody>
      </p:sp>
      <p:sp>
        <p:nvSpPr>
          <p:cNvPr id="24579" name="Rectangle 2"/>
          <p:cNvSpPr>
            <a:spLocks noGrp="1" noChangeArrowheads="1"/>
          </p:cNvSpPr>
          <p:nvPr>
            <p:ph type="title"/>
          </p:nvPr>
        </p:nvSpPr>
        <p:spPr>
          <a:xfrm>
            <a:off x="304800" y="914400"/>
            <a:ext cx="8534400" cy="5562600"/>
          </a:xfrm>
        </p:spPr>
        <p:txBody>
          <a:bodyPr/>
          <a:lstStyle/>
          <a:p>
            <a:pPr algn="l" eaLnBrk="1" hangingPunct="1">
              <a:buFont typeface="Times" panose="02020603050405020304" pitchFamily="18" charset="0"/>
              <a:buNone/>
            </a:pPr>
            <a:r>
              <a:rPr lang="en-US" altLang="en-US" sz="2600" smtClean="0"/>
              <a:t>Susan realized that her Internet research had distracted her from her original question about shrimp.  How could increased nitrates be connected to decreased fish and shrimp populations? </a:t>
            </a:r>
            <a:br>
              <a:rPr lang="en-US" altLang="en-US" sz="2600" smtClean="0"/>
            </a:br>
            <a:r>
              <a:rPr lang="en-US" altLang="en-US" sz="2600" smtClean="0"/>
              <a:t/>
            </a:r>
            <a:br>
              <a:rPr lang="en-US" altLang="en-US" sz="2600" smtClean="0"/>
            </a:br>
            <a:r>
              <a:rPr lang="en-US" altLang="en-US" sz="2600" smtClean="0"/>
              <a:t>She had figured out this much:</a:t>
            </a:r>
            <a:br>
              <a:rPr lang="en-US" altLang="en-US" sz="2600" smtClean="0"/>
            </a:br>
            <a:r>
              <a:rPr lang="en-US" altLang="en-US" sz="2600" smtClean="0"/>
              <a:t/>
            </a:r>
            <a:br>
              <a:rPr lang="en-US" altLang="en-US" sz="2600" smtClean="0"/>
            </a:br>
            <a:r>
              <a:rPr lang="en-US" altLang="en-US" sz="2600" smtClean="0"/>
              <a:t>Nitrates flow into the Gulf of Mexico from the Mississippi River watershed (especially states further north).</a:t>
            </a:r>
            <a:br>
              <a:rPr lang="en-US" altLang="en-US" sz="2600" smtClean="0"/>
            </a:br>
            <a:r>
              <a:rPr lang="en-US" altLang="en-US" sz="2600" smtClean="0"/>
              <a:t/>
            </a:r>
            <a:br>
              <a:rPr lang="en-US" altLang="en-US" sz="2600" smtClean="0"/>
            </a:br>
            <a:r>
              <a:rPr lang="en-US" altLang="en-US" sz="2600" smtClean="0"/>
              <a:t>The nitrates are carried by the freshwater river into the saltwater Gulf of Mexico.</a:t>
            </a:r>
          </a:p>
        </p:txBody>
      </p:sp>
      <p:sp>
        <p:nvSpPr>
          <p:cNvPr id="24580" name="Rectangle 5"/>
          <p:cNvSpPr>
            <a:spLocks noChangeArrowheads="1"/>
          </p:cNvSpPr>
          <p:nvPr/>
        </p:nvSpPr>
        <p:spPr bwMode="auto">
          <a:xfrm>
            <a:off x="304800" y="411163"/>
            <a:ext cx="457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Susan’s Question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84D93-8D06-45D1-8E34-129E4DCB5F6B}" type="slidenum">
              <a:rPr lang="en-US" altLang="en-US"/>
              <a:pPr eaLnBrk="1" hangingPunct="1"/>
              <a:t>24</a:t>
            </a:fld>
            <a:endParaRPr lang="en-US" altLang="en-US"/>
          </a:p>
        </p:txBody>
      </p:sp>
      <p:pic>
        <p:nvPicPr>
          <p:cNvPr id="25603" name="Picture 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676400"/>
            <a:ext cx="4419600" cy="4167188"/>
          </a:xfrm>
        </p:spPr>
      </p:pic>
      <p:sp>
        <p:nvSpPr>
          <p:cNvPr id="25604" name="Text Box 3"/>
          <p:cNvSpPr txBox="1">
            <a:spLocks noChangeArrowheads="1"/>
          </p:cNvSpPr>
          <p:nvPr/>
        </p:nvSpPr>
        <p:spPr bwMode="auto">
          <a:xfrm>
            <a:off x="6477000" y="5791200"/>
            <a:ext cx="2476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Source: USGS Fact Sheet 016-00</a:t>
            </a:r>
          </a:p>
        </p:txBody>
      </p:sp>
      <p:sp>
        <p:nvSpPr>
          <p:cNvPr id="25605" name="Text Box 4"/>
          <p:cNvSpPr txBox="1">
            <a:spLocks noChangeArrowheads="1"/>
          </p:cNvSpPr>
          <p:nvPr/>
        </p:nvSpPr>
        <p:spPr bwMode="auto">
          <a:xfrm>
            <a:off x="228600" y="3048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t>Interior Watersheds of the Mississippi </a:t>
            </a:r>
          </a:p>
          <a:p>
            <a:pPr algn="ctr" eaLnBrk="1" hangingPunct="1"/>
            <a:r>
              <a:rPr lang="en-US" altLang="en-US" sz="3200" b="1"/>
              <a:t>River Basin</a:t>
            </a:r>
            <a:r>
              <a:rPr lang="en-US" altLang="en-US" sz="3200"/>
              <a:t> </a:t>
            </a:r>
          </a:p>
        </p:txBody>
      </p:sp>
      <p:sp>
        <p:nvSpPr>
          <p:cNvPr id="25606" name="Text Box 5"/>
          <p:cNvSpPr txBox="1">
            <a:spLocks noChangeArrowheads="1"/>
          </p:cNvSpPr>
          <p:nvPr/>
        </p:nvSpPr>
        <p:spPr bwMode="auto">
          <a:xfrm>
            <a:off x="228600" y="1676400"/>
            <a:ext cx="457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Largest river basin in North America.</a:t>
            </a:r>
          </a:p>
          <a:p>
            <a:pPr eaLnBrk="1" hangingPunct="1"/>
            <a:endParaRPr lang="en-US" altLang="en-US" sz="2000"/>
          </a:p>
          <a:p>
            <a:pPr eaLnBrk="1" hangingPunct="1"/>
            <a:r>
              <a:rPr lang="en-US" altLang="en-US" sz="2000"/>
              <a:t>Third largest basin in the world. </a:t>
            </a:r>
          </a:p>
          <a:p>
            <a:pPr eaLnBrk="1" hangingPunct="1"/>
            <a:endParaRPr lang="en-US" altLang="en-US" sz="2000"/>
          </a:p>
          <a:p>
            <a:pPr eaLnBrk="1" hangingPunct="1"/>
            <a:r>
              <a:rPr lang="en-US" altLang="en-US" sz="2000"/>
              <a:t>Includes 70 million people, 30 states.</a:t>
            </a:r>
          </a:p>
          <a:p>
            <a:pPr eaLnBrk="1" hangingPunct="1"/>
            <a:r>
              <a:rPr lang="en-US" altLang="en-US" sz="2000"/>
              <a:t> </a:t>
            </a:r>
          </a:p>
          <a:p>
            <a:pPr eaLnBrk="1" hangingPunct="1"/>
            <a:r>
              <a:rPr lang="en-US" altLang="en-US" sz="2000"/>
              <a:t>One of the most productive farming regions in the world: </a:t>
            </a:r>
          </a:p>
          <a:p>
            <a:pPr lvl="1" eaLnBrk="1" hangingPunct="1"/>
            <a:r>
              <a:rPr lang="en-US" altLang="en-US" sz="2000"/>
              <a:t>	~60% of the basin is cropland </a:t>
            </a:r>
          </a:p>
          <a:p>
            <a:pPr lvl="1" eaLnBrk="1" hangingPunct="1"/>
            <a:r>
              <a:rPr lang="en-US" altLang="en-US" sz="2000"/>
              <a:t>	( corn, soybeans, wheat) </a:t>
            </a:r>
          </a:p>
          <a:p>
            <a:pPr lvl="1" eaLnBrk="1" hangingPunct="1"/>
            <a:r>
              <a:rPr lang="en-US" altLang="en-US" sz="2000"/>
              <a:t>	~20% woodland, </a:t>
            </a:r>
          </a:p>
          <a:p>
            <a:pPr lvl="1" eaLnBrk="1" hangingPunct="1"/>
            <a:r>
              <a:rPr lang="en-US" altLang="en-US" sz="2000"/>
              <a:t>	~20% barren land, </a:t>
            </a:r>
          </a:p>
          <a:p>
            <a:pPr lvl="1" eaLnBrk="1" hangingPunct="1"/>
            <a:r>
              <a:rPr lang="en-US" altLang="en-US" sz="2000"/>
              <a:t>	 ~2% wetland, and </a:t>
            </a:r>
          </a:p>
          <a:p>
            <a:pPr lvl="1" eaLnBrk="1" hangingPunct="1"/>
            <a:r>
              <a:rPr lang="en-US" altLang="en-US" sz="2000"/>
              <a:t>	~ 0.6% urban land</a:t>
            </a:r>
            <a:r>
              <a:rPr lang="en-US" altLang="en-US"/>
              <a:t> </a:t>
            </a:r>
          </a:p>
          <a:p>
            <a:pPr eaLnBrk="1" hangingPunct="1"/>
            <a:endParaRPr lang="en-US" altLang="en-US" sz="1200"/>
          </a:p>
          <a:p>
            <a:pPr eaLnBrk="1" hangingPunct="1"/>
            <a:r>
              <a:rPr lang="en-US" altLang="en-US" sz="1200"/>
              <a:t>		(</a:t>
            </a:r>
            <a:r>
              <a:rPr lang="en-US" altLang="en-US" sz="1200" i="1"/>
              <a:t>Goolsby and Battaglin, 2000 </a:t>
            </a:r>
            <a:r>
              <a:rPr lang="en-US" altLang="en-US" sz="120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B62771-6B30-4F6B-8D2F-AB9945E40C89}" type="slidenum">
              <a:rPr lang="en-US" altLang="en-US"/>
              <a:pPr eaLnBrk="1" hangingPunct="1"/>
              <a:t>25</a:t>
            </a:fld>
            <a:endParaRPr lang="en-US" altLang="en-US"/>
          </a:p>
        </p:txBody>
      </p:sp>
      <p:sp>
        <p:nvSpPr>
          <p:cNvPr id="26627" name="Rectangle 2"/>
          <p:cNvSpPr>
            <a:spLocks noGrp="1" noChangeArrowheads="1"/>
          </p:cNvSpPr>
          <p:nvPr>
            <p:ph type="title"/>
          </p:nvPr>
        </p:nvSpPr>
        <p:spPr>
          <a:xfrm>
            <a:off x="228600" y="304800"/>
            <a:ext cx="8915400" cy="1477963"/>
          </a:xfrm>
        </p:spPr>
        <p:txBody>
          <a:bodyPr/>
          <a:lstStyle/>
          <a:p>
            <a:pPr algn="l" eaLnBrk="1" hangingPunct="1"/>
            <a:r>
              <a:rPr lang="en-US" altLang="en-US" sz="3200" b="1" smtClean="0"/>
              <a:t>#8: When the freshwater river flows into the saltwater Gulf, what do you predict will happen?</a:t>
            </a:r>
          </a:p>
        </p:txBody>
      </p:sp>
      <p:sp>
        <p:nvSpPr>
          <p:cNvPr id="26628" name="Rectangle 3"/>
          <p:cNvSpPr>
            <a:spLocks noGrp="1" noChangeArrowheads="1"/>
          </p:cNvSpPr>
          <p:nvPr>
            <p:ph type="body" idx="1"/>
          </p:nvPr>
        </p:nvSpPr>
        <p:spPr>
          <a:xfrm>
            <a:off x="304800" y="2133600"/>
            <a:ext cx="8382000" cy="4114800"/>
          </a:xfrm>
        </p:spPr>
        <p:txBody>
          <a:bodyPr/>
          <a:lstStyle/>
          <a:p>
            <a:pPr marL="533400" indent="-533400" eaLnBrk="1" hangingPunct="1">
              <a:lnSpc>
                <a:spcPct val="90000"/>
              </a:lnSpc>
              <a:buFontTx/>
              <a:buAutoNum type="alphaUcPeriod"/>
            </a:pPr>
            <a:r>
              <a:rPr lang="en-US" altLang="en-US" sz="2600" smtClean="0"/>
              <a:t>The freshwater and the saltwater will mix, lowering the overall salinity of the Gulf.</a:t>
            </a:r>
          </a:p>
          <a:p>
            <a:pPr marL="533400" indent="-533400" eaLnBrk="1" hangingPunct="1">
              <a:lnSpc>
                <a:spcPct val="90000"/>
              </a:lnSpc>
              <a:buFontTx/>
              <a:buAutoNum type="alphaUcPeriod"/>
            </a:pPr>
            <a:r>
              <a:rPr lang="en-US" altLang="en-US" sz="2600" smtClean="0"/>
              <a:t>The warmer freshwater will sink to the bottom of the Gulf, and the colder saltwater will float above.</a:t>
            </a:r>
          </a:p>
          <a:p>
            <a:pPr marL="533400" indent="-533400" eaLnBrk="1" hangingPunct="1">
              <a:lnSpc>
                <a:spcPct val="90000"/>
              </a:lnSpc>
              <a:buFontTx/>
              <a:buAutoNum type="alphaUcPeriod"/>
            </a:pPr>
            <a:r>
              <a:rPr lang="en-US" altLang="en-US" sz="2600" smtClean="0"/>
              <a:t>The less dense freshwater will float on top of the more dense saltwater.</a:t>
            </a:r>
          </a:p>
          <a:p>
            <a:pPr marL="533400" indent="-533400" eaLnBrk="1" hangingPunct="1">
              <a:lnSpc>
                <a:spcPct val="90000"/>
              </a:lnSpc>
              <a:buFontTx/>
              <a:buAutoNum type="alphaUcPeriod"/>
            </a:pPr>
            <a:r>
              <a:rPr lang="en-US" altLang="en-US" sz="2600" smtClean="0"/>
              <a:t>The amount of freshwater entering the Gulf is so small compared to the total volume of the Gulf that there will be no noticeable effect of the freshwater input.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046239-AF66-4372-83E7-0F3BCC40D82F}" type="slidenum">
              <a:rPr lang="en-US" altLang="en-US"/>
              <a:pPr eaLnBrk="1" hangingPunct="1"/>
              <a:t>26</a:t>
            </a:fld>
            <a:endParaRPr lang="en-US" altLang="en-US"/>
          </a:p>
        </p:txBody>
      </p:sp>
      <p:sp>
        <p:nvSpPr>
          <p:cNvPr id="27651" name="Rectangle 2"/>
          <p:cNvSpPr>
            <a:spLocks noGrp="1" noChangeArrowheads="1"/>
          </p:cNvSpPr>
          <p:nvPr>
            <p:ph type="title"/>
          </p:nvPr>
        </p:nvSpPr>
        <p:spPr/>
        <p:txBody>
          <a:bodyPr/>
          <a:lstStyle/>
          <a:p>
            <a:pPr eaLnBrk="1" hangingPunct="1"/>
            <a:r>
              <a:rPr lang="en-US" altLang="en-US" sz="3200" b="1" smtClean="0"/>
              <a:t>Temperature &amp; Salinity Layering</a:t>
            </a:r>
          </a:p>
        </p:txBody>
      </p:sp>
      <p:sp>
        <p:nvSpPr>
          <p:cNvPr id="27652" name="Rectangle 3"/>
          <p:cNvSpPr>
            <a:spLocks noGrp="1" noChangeArrowheads="1"/>
          </p:cNvSpPr>
          <p:nvPr>
            <p:ph type="body" idx="1"/>
          </p:nvPr>
        </p:nvSpPr>
        <p:spPr>
          <a:xfrm>
            <a:off x="152400" y="1066800"/>
            <a:ext cx="8686800" cy="5486400"/>
          </a:xfrm>
        </p:spPr>
        <p:txBody>
          <a:bodyPr/>
          <a:lstStyle/>
          <a:p>
            <a:pPr eaLnBrk="1" hangingPunct="1"/>
            <a:r>
              <a:rPr lang="en-US" altLang="en-US" sz="2800" smtClean="0"/>
              <a:t>Video of temp &amp; salinity experiments</a:t>
            </a:r>
          </a:p>
          <a:p>
            <a:pPr eaLnBrk="1" hangingPunct="1">
              <a:buFontTx/>
              <a:buNone/>
            </a:pPr>
            <a:r>
              <a:rPr lang="en-US" altLang="en-US" sz="2800" smtClean="0"/>
              <a:t>	</a:t>
            </a:r>
            <a:r>
              <a:rPr lang="en-US" altLang="en-US" sz="2800" smtClean="0">
                <a:hlinkClick r:id="rId3"/>
              </a:rPr>
              <a:t>http://www.smm.org/deadzone/activities/top.html</a:t>
            </a:r>
            <a:endParaRPr lang="en-US" altLang="en-US" sz="2800" smtClean="0"/>
          </a:p>
          <a:p>
            <a:pPr eaLnBrk="1" hangingPunct="1"/>
            <a:endParaRPr lang="en-US" altLang="en-US" sz="2800" smtClean="0"/>
          </a:p>
          <a:p>
            <a:pPr eaLnBrk="1" hangingPunct="1"/>
            <a:r>
              <a:rPr lang="en-US" altLang="en-US" sz="2400" smtClean="0"/>
              <a:t>Go to the link above.  Watch the experiment shown under “Create a Model of Temperature Layering” and answer the following questions.</a:t>
            </a:r>
          </a:p>
          <a:p>
            <a:pPr eaLnBrk="1" hangingPunct="1">
              <a:buFontTx/>
              <a:buNone/>
            </a:pPr>
            <a:r>
              <a:rPr lang="en-US" altLang="en-US" sz="2400" smtClean="0"/>
              <a:t>#9. What is the phenomenon called when the two layers of different temperatures of water do not mix?</a:t>
            </a:r>
          </a:p>
          <a:p>
            <a:pPr eaLnBrk="1" hangingPunct="1">
              <a:buFontTx/>
              <a:buNone/>
            </a:pPr>
            <a:r>
              <a:rPr lang="en-US" altLang="en-US" sz="2400" smtClean="0"/>
              <a:t>#10. This phenomenon makes it harder for what to enter the water – especially in the summer when the winds are low?</a:t>
            </a:r>
          </a:p>
          <a:p>
            <a:pPr eaLnBrk="1" hangingPunct="1">
              <a:buFontTx/>
              <a:buNone/>
            </a:pPr>
            <a:r>
              <a:rPr lang="en-US" altLang="en-US" sz="2400" smtClean="0"/>
              <a:t>#11. Does this phenomenon contribute to the Gulf of Mexico dead zone?</a:t>
            </a:r>
          </a:p>
          <a:p>
            <a:pPr eaLnBrk="1" hangingPunct="1">
              <a:buFontTx/>
              <a:buNone/>
            </a:pPr>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92DC1E-AD82-4B56-8281-5F90303CEFC9}" type="slidenum">
              <a:rPr lang="en-US" altLang="en-US"/>
              <a:pPr eaLnBrk="1" hangingPunct="1"/>
              <a:t>27</a:t>
            </a:fld>
            <a:endParaRPr lang="en-US" altLang="en-US"/>
          </a:p>
        </p:txBody>
      </p:sp>
      <p:sp>
        <p:nvSpPr>
          <p:cNvPr id="28675" name="Rectangle 3"/>
          <p:cNvSpPr>
            <a:spLocks noGrp="1" noChangeArrowheads="1"/>
          </p:cNvSpPr>
          <p:nvPr>
            <p:ph type="body" idx="1"/>
          </p:nvPr>
        </p:nvSpPr>
        <p:spPr>
          <a:xfrm>
            <a:off x="228600" y="381000"/>
            <a:ext cx="8686800" cy="4572000"/>
          </a:xfrm>
        </p:spPr>
        <p:txBody>
          <a:bodyPr/>
          <a:lstStyle/>
          <a:p>
            <a:pPr eaLnBrk="1" hangingPunct="1"/>
            <a:r>
              <a:rPr lang="en-US" altLang="en-US" sz="2800" smtClean="0"/>
              <a:t>Video of temp &amp; salinity experiments</a:t>
            </a:r>
          </a:p>
          <a:p>
            <a:pPr eaLnBrk="1" hangingPunct="1">
              <a:buFontTx/>
              <a:buNone/>
            </a:pPr>
            <a:r>
              <a:rPr lang="en-US" altLang="en-US" sz="2800" smtClean="0"/>
              <a:t>	</a:t>
            </a:r>
            <a:r>
              <a:rPr lang="en-US" altLang="en-US" sz="2800" smtClean="0">
                <a:hlinkClick r:id="rId3"/>
              </a:rPr>
              <a:t>http://www.smm.org/deadzone/activities/top.html</a:t>
            </a:r>
            <a:endParaRPr lang="en-US" altLang="en-US" sz="2800" smtClean="0"/>
          </a:p>
          <a:p>
            <a:pPr eaLnBrk="1" hangingPunct="1"/>
            <a:endParaRPr lang="en-US" altLang="en-US" sz="2800" smtClean="0"/>
          </a:p>
          <a:p>
            <a:pPr eaLnBrk="1" hangingPunct="1"/>
            <a:r>
              <a:rPr lang="en-US" altLang="en-US" sz="2800" smtClean="0"/>
              <a:t>Using the same link, watch the experiment shown under “Create a Model of Density Layering” and answer the question below.</a:t>
            </a:r>
          </a:p>
          <a:p>
            <a:pPr eaLnBrk="1" hangingPunct="1">
              <a:buFontTx/>
              <a:buNone/>
            </a:pPr>
            <a:r>
              <a:rPr lang="en-US" altLang="en-US" sz="2800" smtClean="0"/>
              <a:t>#12 – Based on what you viewed in the experiment, what happens when the freshwater from the Mississippi river enters the salty water of the Gulf of Mexico?</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33D782-D2F3-4F47-93FD-DA1EC0B9ADA4}" type="slidenum">
              <a:rPr lang="en-US" altLang="en-US"/>
              <a:pPr eaLnBrk="1" hangingPunct="1"/>
              <a:t>28</a:t>
            </a:fld>
            <a:endParaRPr lang="en-US" altLang="en-US"/>
          </a:p>
        </p:txBody>
      </p:sp>
      <p:sp>
        <p:nvSpPr>
          <p:cNvPr id="29699" name="Rectangle 3"/>
          <p:cNvSpPr>
            <a:spLocks noGrp="1" noChangeArrowheads="1"/>
          </p:cNvSpPr>
          <p:nvPr>
            <p:ph type="body" idx="1"/>
          </p:nvPr>
        </p:nvSpPr>
        <p:spPr>
          <a:xfrm>
            <a:off x="304800" y="228600"/>
            <a:ext cx="8686800" cy="5715000"/>
          </a:xfrm>
        </p:spPr>
        <p:txBody>
          <a:bodyPr/>
          <a:lstStyle/>
          <a:p>
            <a:pPr eaLnBrk="1" hangingPunct="1"/>
            <a:r>
              <a:rPr lang="en-US" altLang="en-US" sz="2800" smtClean="0"/>
              <a:t>Video of what happens in the Gulf</a:t>
            </a:r>
          </a:p>
          <a:p>
            <a:pPr eaLnBrk="1" hangingPunct="1">
              <a:buFontTx/>
              <a:buNone/>
            </a:pPr>
            <a:r>
              <a:rPr lang="en-US" altLang="en-US" sz="2800" smtClean="0"/>
              <a:t>	</a:t>
            </a:r>
            <a:r>
              <a:rPr lang="en-US" altLang="en-US" sz="2800" smtClean="0">
                <a:hlinkClick r:id="rId3"/>
              </a:rPr>
              <a:t>http://www.smm.org/deadzone/causes/dead-zone.html</a:t>
            </a:r>
            <a:endParaRPr lang="en-US" altLang="en-US" sz="2800" smtClean="0"/>
          </a:p>
          <a:p>
            <a:pPr eaLnBrk="1" hangingPunct="1"/>
            <a:endParaRPr lang="en-US" altLang="en-US" sz="2800" smtClean="0"/>
          </a:p>
          <a:p>
            <a:pPr eaLnBrk="1" hangingPunct="1"/>
            <a:r>
              <a:rPr lang="en-US" altLang="en-US" sz="2800" smtClean="0"/>
              <a:t>Using the link above, go through the stages of the animation and answer the questions below.</a:t>
            </a:r>
          </a:p>
          <a:p>
            <a:pPr eaLnBrk="1" hangingPunct="1">
              <a:buFontTx/>
              <a:buNone/>
            </a:pPr>
            <a:r>
              <a:rPr lang="en-US" altLang="en-US" sz="2800" smtClean="0"/>
              <a:t>#13 – Give two reasons why the dissolved oxygen in the deeper waters of the Gulf is lowered when the freshwater of the Mississippi enters the Gulf.</a:t>
            </a:r>
          </a:p>
          <a:p>
            <a:pPr eaLnBrk="1" hangingPunct="1">
              <a:buFontTx/>
              <a:buNone/>
            </a:pPr>
            <a:r>
              <a:rPr lang="en-US" altLang="en-US" sz="2800" smtClean="0"/>
              <a:t>#14 – When the D.O. levels are lowered, what happens to the fish and other organisms that live there?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xfrm>
            <a:off x="65532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ED35FA-B040-4C12-B458-2D20FB2EDDD0}" type="slidenum">
              <a:rPr lang="en-US" altLang="en-US"/>
              <a:pPr eaLnBrk="1" hangingPunct="1"/>
              <a:t>29</a:t>
            </a:fld>
            <a:endParaRPr lang="en-US" altLang="en-US"/>
          </a:p>
        </p:txBody>
      </p:sp>
      <p:sp>
        <p:nvSpPr>
          <p:cNvPr id="30723" name="Rectangle 6"/>
          <p:cNvSpPr>
            <a:spLocks noGrp="1" noChangeArrowheads="1"/>
          </p:cNvSpPr>
          <p:nvPr>
            <p:ph type="title"/>
          </p:nvPr>
        </p:nvSpPr>
        <p:spPr>
          <a:xfrm>
            <a:off x="228600" y="304800"/>
            <a:ext cx="8686800" cy="685800"/>
          </a:xfrm>
        </p:spPr>
        <p:txBody>
          <a:bodyPr/>
          <a:lstStyle/>
          <a:p>
            <a:pPr eaLnBrk="1" hangingPunct="1"/>
            <a:r>
              <a:rPr lang="en-US" altLang="en-US" sz="3200" b="1" smtClean="0"/>
              <a:t>What Happens Next?</a:t>
            </a:r>
            <a:endParaRPr lang="en-US" altLang="en-US" sz="3200" smtClean="0"/>
          </a:p>
        </p:txBody>
      </p:sp>
      <p:sp>
        <p:nvSpPr>
          <p:cNvPr id="30724" name="Text Box 8"/>
          <p:cNvSpPr txBox="1">
            <a:spLocks noChangeArrowheads="1"/>
          </p:cNvSpPr>
          <p:nvPr/>
        </p:nvSpPr>
        <p:spPr bwMode="auto">
          <a:xfrm>
            <a:off x="152400" y="1676400"/>
            <a:ext cx="2667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buFontTx/>
              <a:buChar char="•"/>
            </a:pPr>
            <a:r>
              <a:rPr lang="en-US" altLang="en-US" sz="2000"/>
              <a:t>Copepod wastes and dead algae sink to the bottom of the Gulf and decomposition lowers oxygen levels.</a:t>
            </a:r>
          </a:p>
          <a:p>
            <a:pPr eaLnBrk="1" hangingPunct="1">
              <a:spcAft>
                <a:spcPts val="600"/>
              </a:spcAft>
              <a:buFontTx/>
              <a:buChar char="•"/>
            </a:pPr>
            <a:r>
              <a:rPr lang="en-US" altLang="en-US" sz="2000"/>
              <a:t>Continuing decomposition by bacteria lowers oxygen levels even more.</a:t>
            </a:r>
          </a:p>
        </p:txBody>
      </p:sp>
      <p:sp>
        <p:nvSpPr>
          <p:cNvPr id="30725" name="Rectangle 7"/>
          <p:cNvSpPr>
            <a:spLocks noChangeArrowheads="1"/>
          </p:cNvSpPr>
          <p:nvPr/>
        </p:nvSpPr>
        <p:spPr bwMode="auto">
          <a:xfrm>
            <a:off x="2743200" y="6400800"/>
            <a:ext cx="4884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Source: http://www.epa.gov/msbasin/taskforce/hypoxia.htm </a:t>
            </a:r>
          </a:p>
        </p:txBody>
      </p:sp>
      <p:pic>
        <p:nvPicPr>
          <p:cNvPr id="30726" name="Picture 7" descr="eutro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76413"/>
            <a:ext cx="60960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11"/>
          <p:cNvSpPr>
            <a:spLocks noChangeArrowheads="1"/>
          </p:cNvSpPr>
          <p:nvPr/>
        </p:nvSpPr>
        <p:spPr bwMode="auto">
          <a:xfrm>
            <a:off x="163513" y="914400"/>
            <a:ext cx="89741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buFontTx/>
              <a:buChar char="•"/>
            </a:pPr>
            <a:r>
              <a:rPr lang="en-US" altLang="en-US" sz="2000"/>
              <a:t>   Excess nitrogen and more sunlight in surface waters leads to algae blooms.</a:t>
            </a:r>
          </a:p>
          <a:p>
            <a:pPr eaLnBrk="1" hangingPunct="1">
              <a:spcAft>
                <a:spcPts val="600"/>
              </a:spcAft>
              <a:buFontTx/>
              <a:buChar char="•"/>
            </a:pPr>
            <a:r>
              <a:rPr lang="en-US" altLang="en-US" sz="2000"/>
              <a:t>   The algae bloom provides food for zooplankton such as copepods.</a:t>
            </a:r>
          </a:p>
          <a:p>
            <a:pPr eaLnBrk="1" hangingPunct="1">
              <a:spcAft>
                <a:spcPts val="600"/>
              </a:spcAft>
              <a:buFontTx/>
              <a:buChar char="•"/>
            </a:pPr>
            <a:endParaRPr lang="en-US" altLang="en-US"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6AB828-9E97-4A42-8B1E-FB1D83D4AF51}" type="slidenum">
              <a:rPr lang="en-US" altLang="en-US"/>
              <a:pPr eaLnBrk="1" hangingPunct="1"/>
              <a:t>3</a:t>
            </a:fld>
            <a:endParaRPr lang="en-US" altLang="en-US"/>
          </a:p>
        </p:txBody>
      </p:sp>
      <p:sp>
        <p:nvSpPr>
          <p:cNvPr id="4099" name="Rectangle 15"/>
          <p:cNvSpPr>
            <a:spLocks noGrp="1" noChangeArrowheads="1"/>
          </p:cNvSpPr>
          <p:nvPr>
            <p:ph type="body" sz="half" idx="2"/>
          </p:nvPr>
        </p:nvSpPr>
        <p:spPr>
          <a:xfrm>
            <a:off x="-76200" y="990600"/>
            <a:ext cx="4343400" cy="4800600"/>
          </a:xfrm>
        </p:spPr>
        <p:txBody>
          <a:bodyPr/>
          <a:lstStyle/>
          <a:p>
            <a:pPr>
              <a:buFontTx/>
              <a:buNone/>
            </a:pPr>
            <a:r>
              <a:rPr lang="en-US" altLang="en-US" sz="2400" smtClean="0"/>
              <a:t>	</a:t>
            </a:r>
            <a:r>
              <a:rPr lang="en-US" altLang="en-US" sz="2000" smtClean="0"/>
              <a:t>The next morning, Susan and Aunt Janet were eating breakfast while watching boats on the Gulf.</a:t>
            </a:r>
          </a:p>
          <a:p>
            <a:pPr>
              <a:buFontTx/>
              <a:buNone/>
            </a:pPr>
            <a:r>
              <a:rPr lang="en-US" altLang="en-US" sz="2000" smtClean="0"/>
              <a:t>	Aunt Janet pointed. “See that boat with the funny stuff sticking out the back? That’s George. He’s a shrimper.”</a:t>
            </a:r>
          </a:p>
          <a:p>
            <a:pPr>
              <a:buFontTx/>
              <a:buNone/>
            </a:pPr>
            <a:endParaRPr lang="en-US" altLang="en-US" sz="1000" smtClean="0"/>
          </a:p>
          <a:p>
            <a:pPr>
              <a:buFontTx/>
              <a:buNone/>
            </a:pPr>
            <a:r>
              <a:rPr lang="en-US" altLang="en-US" sz="2000" smtClean="0"/>
              <a:t>	“A shrimper? Then why does Captain Joe buy shrimp from Thailand?”</a:t>
            </a:r>
          </a:p>
          <a:p>
            <a:pPr>
              <a:buFontTx/>
              <a:buNone/>
            </a:pPr>
            <a:endParaRPr lang="en-US" altLang="en-US" sz="1000" smtClean="0"/>
          </a:p>
          <a:p>
            <a:pPr>
              <a:buFontTx/>
              <a:buNone/>
            </a:pPr>
            <a:r>
              <a:rPr lang="en-US" altLang="en-US" sz="2000" smtClean="0"/>
              <a:t>	“I don’t know.  Why don’t you ask him?”</a:t>
            </a:r>
          </a:p>
        </p:txBody>
      </p:sp>
      <p:pic>
        <p:nvPicPr>
          <p:cNvPr id="4100" name="Picture 6" descr="Fotolia_2550948_X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8"/>
          <p:cNvSpPr>
            <a:spLocks noChangeArrowheads="1"/>
          </p:cNvSpPr>
          <p:nvPr/>
        </p:nvSpPr>
        <p:spPr bwMode="auto">
          <a:xfrm>
            <a:off x="304800" y="284163"/>
            <a:ext cx="27765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chemeClr val="tx2"/>
                </a:solidFill>
              </a:rPr>
              <a:t>Next Morning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F909FD-4C25-4F11-9CCD-5CD7B1165D16}" type="slidenum">
              <a:rPr lang="en-US" altLang="en-US"/>
              <a:pPr eaLnBrk="1" hangingPunct="1"/>
              <a:t>30</a:t>
            </a:fld>
            <a:endParaRPr lang="en-US" altLang="en-US"/>
          </a:p>
        </p:txBody>
      </p:sp>
      <p:sp>
        <p:nvSpPr>
          <p:cNvPr id="31747" name="Rectangle 2"/>
          <p:cNvSpPr>
            <a:spLocks noGrp="1" noChangeArrowheads="1"/>
          </p:cNvSpPr>
          <p:nvPr>
            <p:ph type="title"/>
          </p:nvPr>
        </p:nvSpPr>
        <p:spPr>
          <a:xfrm>
            <a:off x="457200" y="609600"/>
            <a:ext cx="8229600" cy="1143000"/>
          </a:xfrm>
        </p:spPr>
        <p:txBody>
          <a:bodyPr/>
          <a:lstStyle/>
          <a:p>
            <a:pPr eaLnBrk="1" hangingPunct="1"/>
            <a:r>
              <a:rPr lang="en-US" altLang="en-US" sz="3200" b="1" smtClean="0"/>
              <a:t>Eutrophication leads to hypoxia in the benthic waters (water near the bottom) of the Gulf</a:t>
            </a:r>
            <a:endParaRPr lang="en-US" altLang="en-US" sz="3200" smtClean="0"/>
          </a:p>
        </p:txBody>
      </p:sp>
      <p:sp>
        <p:nvSpPr>
          <p:cNvPr id="31748" name="Rectangle 3"/>
          <p:cNvSpPr>
            <a:spLocks noGrp="1" noChangeArrowheads="1"/>
          </p:cNvSpPr>
          <p:nvPr>
            <p:ph type="body" idx="1"/>
          </p:nvPr>
        </p:nvSpPr>
        <p:spPr>
          <a:xfrm>
            <a:off x="457200" y="2286000"/>
            <a:ext cx="8229600" cy="3352800"/>
          </a:xfrm>
        </p:spPr>
        <p:txBody>
          <a:bodyPr/>
          <a:lstStyle/>
          <a:p>
            <a:pPr eaLnBrk="1" hangingPunct="1"/>
            <a:r>
              <a:rPr lang="en-US" altLang="en-US" smtClean="0"/>
              <a:t>Normal oxygen levels: ~ 4.8 mg/L</a:t>
            </a:r>
          </a:p>
          <a:p>
            <a:pPr eaLnBrk="1" hangingPunct="1"/>
            <a:r>
              <a:rPr lang="en-US" altLang="en-US" smtClean="0"/>
              <a:t>Hypoxia:  &lt; 2-3 mg/L</a:t>
            </a:r>
          </a:p>
          <a:p>
            <a:pPr eaLnBrk="1" hangingPunct="1"/>
            <a:r>
              <a:rPr lang="en-US" altLang="en-US" smtClean="0"/>
              <a:t>Anoxia:  0 mg/L  (no oxygen in the water)</a:t>
            </a:r>
          </a:p>
          <a:p>
            <a:pPr eaLnBrk="1" hangingPunct="1"/>
            <a:endParaRPr lang="en-US" altLang="en-US" smtClean="0"/>
          </a:p>
          <a:p>
            <a:pPr eaLnBrk="1" hangingPunct="1">
              <a:buFontTx/>
              <a:buNone/>
            </a:pPr>
            <a:r>
              <a:rPr lang="en-US" altLang="en-US" smtClean="0"/>
              <a:t>Shrimp live on and near the ocean bottom.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E5F8CE-5B0A-411F-BC39-EA122417737B}" type="slidenum">
              <a:rPr lang="en-US" altLang="en-US"/>
              <a:pPr eaLnBrk="1" hangingPunct="1"/>
              <a:t>31</a:t>
            </a:fld>
            <a:endParaRPr lang="en-US" altLang="en-US"/>
          </a:p>
        </p:txBody>
      </p:sp>
      <p:sp>
        <p:nvSpPr>
          <p:cNvPr id="32771" name="Rectangle 2"/>
          <p:cNvSpPr>
            <a:spLocks noGrp="1" noChangeArrowheads="1"/>
          </p:cNvSpPr>
          <p:nvPr>
            <p:ph type="title"/>
          </p:nvPr>
        </p:nvSpPr>
        <p:spPr>
          <a:xfrm>
            <a:off x="457200" y="-152400"/>
            <a:ext cx="8229600" cy="1143000"/>
          </a:xfrm>
        </p:spPr>
        <p:txBody>
          <a:bodyPr/>
          <a:lstStyle/>
          <a:p>
            <a:pPr eaLnBrk="1" hangingPunct="1"/>
            <a:r>
              <a:rPr lang="en-US" altLang="en-US" sz="3200" b="1" smtClean="0"/>
              <a:t>Stratification and Hypoxia</a:t>
            </a:r>
            <a:endParaRPr lang="en-US" altLang="en-US" sz="3200" smtClean="0"/>
          </a:p>
        </p:txBody>
      </p:sp>
      <p:pic>
        <p:nvPicPr>
          <p:cNvPr id="32772"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914400"/>
            <a:ext cx="7848600" cy="5211763"/>
          </a:xfrm>
          <a:noFill/>
        </p:spPr>
      </p:pic>
      <p:sp>
        <p:nvSpPr>
          <p:cNvPr id="32773" name="Text Box 6"/>
          <p:cNvSpPr txBox="1">
            <a:spLocks noChangeArrowheads="1"/>
          </p:cNvSpPr>
          <p:nvPr/>
        </p:nvSpPr>
        <p:spPr bwMode="auto">
          <a:xfrm>
            <a:off x="3581400" y="6324600"/>
            <a:ext cx="457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Source: http://www.eco-check.org/forecast/chesapeake/methods/</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1295400" y="5410200"/>
            <a:ext cx="6934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b="1">
                <a:latin typeface="Calibri" panose="020F0502020204030204" pitchFamily="34" charset="0"/>
              </a:rPr>
              <a:t>Data source: N.N. Rabalais, Louisiana Universities Marine Consortium, R.E. Turner, Louisiana State University Funded by: NOAA, Center for Sponsored Coastal Ocean Research </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86106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ChangeArrowheads="1"/>
          </p:cNvSpPr>
          <p:nvPr/>
        </p:nvSpPr>
        <p:spPr bwMode="auto">
          <a:xfrm>
            <a:off x="0" y="17526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t>Bottom-Water Dissolved Oxygen</a:t>
            </a:r>
          </a:p>
          <a:p>
            <a:pPr algn="ctr" eaLnBrk="1" hangingPunct="1"/>
            <a:r>
              <a:rPr lang="en-US" altLang="en-US" sz="2000" b="1"/>
              <a:t>18-23 July 2009 Data</a:t>
            </a:r>
            <a:r>
              <a:rPr lang="en-US" altLang="en-US" sz="2000"/>
              <a:t> </a:t>
            </a:r>
          </a:p>
        </p:txBody>
      </p:sp>
      <p:sp>
        <p:nvSpPr>
          <p:cNvPr id="33797" name="Rectangle 2"/>
          <p:cNvSpPr>
            <a:spLocks noChangeArrowheads="1"/>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chemeClr val="tx2"/>
                </a:solidFill>
              </a:rPr>
              <a:t>Is there evidence of hypoxia in the </a:t>
            </a:r>
            <a:br>
              <a:rPr lang="en-US" altLang="en-US" sz="3200" b="1">
                <a:solidFill>
                  <a:schemeClr val="tx2"/>
                </a:solidFill>
              </a:rPr>
            </a:br>
            <a:r>
              <a:rPr lang="en-US" altLang="en-US" sz="3200" b="1">
                <a:solidFill>
                  <a:schemeClr val="tx2"/>
                </a:solidFill>
              </a:rPr>
              <a:t>Gulf of Mexico?</a:t>
            </a:r>
            <a:endParaRPr lang="en-US" altLang="en-US" sz="3200">
              <a:solidFill>
                <a:schemeClr val="tx2"/>
              </a:solidFill>
            </a:endParaRPr>
          </a:p>
        </p:txBody>
      </p:sp>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E5E56C-21A9-4D59-A794-A395D6AE0C97}" type="slidenum">
              <a:rPr lang="en-US" altLang="en-US"/>
              <a:pPr eaLnBrk="1" hangingPunct="1"/>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hart 1"/>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99525"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rot="-5400000">
            <a:off x="2536031" y="5274469"/>
            <a:ext cx="554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n.d.</a:t>
            </a:r>
          </a:p>
        </p:txBody>
      </p:sp>
      <p:sp>
        <p:nvSpPr>
          <p:cNvPr id="34820" name="TextBox 3"/>
          <p:cNvSpPr txBox="1">
            <a:spLocks noChangeArrowheads="1"/>
          </p:cNvSpPr>
          <p:nvPr/>
        </p:nvSpPr>
        <p:spPr bwMode="auto">
          <a:xfrm>
            <a:off x="1295400" y="6324600"/>
            <a:ext cx="693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b="1">
                <a:solidFill>
                  <a:srgbClr val="C00000"/>
                </a:solidFill>
                <a:latin typeface="Calibri" panose="020F0502020204030204" pitchFamily="34" charset="0"/>
              </a:rPr>
              <a:t>Data source: N.N. Rabalais, Louisiana Universities Marine Consortium, R.E. Turner, Louisiana State University</a:t>
            </a:r>
          </a:p>
          <a:p>
            <a:pPr eaLnBrk="1" hangingPunct="1"/>
            <a:r>
              <a:rPr lang="en-US" altLang="en-US" sz="1100" b="1">
                <a:solidFill>
                  <a:srgbClr val="C00000"/>
                </a:solidFill>
                <a:latin typeface="Calibri" panose="020F0502020204030204" pitchFamily="34" charset="0"/>
              </a:rPr>
              <a:t>Funded by: NOAA, Center for Sponsored Coastal Ocean Research</a:t>
            </a:r>
          </a:p>
        </p:txBody>
      </p:sp>
      <p:pic>
        <p:nvPicPr>
          <p:cNvPr id="34821" name="Picture 3" descr="Hypoxia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67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1"/>
          <p:cNvSpPr txBox="1">
            <a:spLocks noChangeArrowheads="1"/>
          </p:cNvSpPr>
          <p:nvPr/>
        </p:nvSpPr>
        <p:spPr bwMode="auto">
          <a:xfrm>
            <a:off x="6629400" y="2362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C00000"/>
                </a:solidFill>
                <a:latin typeface="Calibri" panose="020F0502020204030204" pitchFamily="34" charset="0"/>
              </a:rPr>
              <a:t>5-yr</a:t>
            </a:r>
            <a:r>
              <a:rPr lang="en-US" altLang="en-US" sz="1600">
                <a:solidFill>
                  <a:srgbClr val="C00000"/>
                </a:solidFill>
                <a:latin typeface="Calibri" panose="020F0502020204030204" pitchFamily="34" charset="0"/>
              </a:rPr>
              <a:t> </a:t>
            </a:r>
          </a:p>
          <a:p>
            <a:pPr algn="ctr" eaLnBrk="1" hangingPunct="1"/>
            <a:r>
              <a:rPr lang="en-US" altLang="en-US" sz="1600" b="1">
                <a:solidFill>
                  <a:srgbClr val="C00000"/>
                </a:solidFill>
                <a:latin typeface="Calibri" panose="020F0502020204030204" pitchFamily="34" charset="0"/>
              </a:rPr>
              <a:t>average</a:t>
            </a:r>
          </a:p>
        </p:txBody>
      </p:sp>
      <p:cxnSp>
        <p:nvCxnSpPr>
          <p:cNvPr id="15" name="Straight Connector 14"/>
          <p:cNvCxnSpPr/>
          <p:nvPr/>
        </p:nvCxnSpPr>
        <p:spPr>
          <a:xfrm>
            <a:off x="7162800" y="3124200"/>
            <a:ext cx="1371600" cy="1588"/>
          </a:xfrm>
          <a:prstGeom prst="line">
            <a:avLst/>
          </a:prstGeom>
          <a:ln w="28575">
            <a:solidFill>
              <a:srgbClr val="9A0000"/>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0" y="3503613"/>
            <a:ext cx="7086600" cy="1587"/>
          </a:xfrm>
          <a:prstGeom prst="line">
            <a:avLst/>
          </a:prstGeom>
          <a:ln w="28575">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34825" name="TextBox 20"/>
          <p:cNvSpPr txBox="1">
            <a:spLocks noChangeArrowheads="1"/>
          </p:cNvSpPr>
          <p:nvPr/>
        </p:nvSpPr>
        <p:spPr bwMode="auto">
          <a:xfrm>
            <a:off x="2438400" y="4419600"/>
            <a:ext cx="606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C00000"/>
                </a:solidFill>
                <a:latin typeface="Calibri" panose="020F0502020204030204" pitchFamily="34" charset="0"/>
              </a:rPr>
              <a:t>goal</a:t>
            </a:r>
          </a:p>
        </p:txBody>
      </p:sp>
      <p:cxnSp>
        <p:nvCxnSpPr>
          <p:cNvPr id="19" name="Straight Connector 18"/>
          <p:cNvCxnSpPr/>
          <p:nvPr/>
        </p:nvCxnSpPr>
        <p:spPr>
          <a:xfrm>
            <a:off x="1552575" y="4902200"/>
            <a:ext cx="7086600" cy="1588"/>
          </a:xfrm>
          <a:prstGeom prst="line">
            <a:avLst/>
          </a:prstGeom>
          <a:ln w="28575">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34827"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908D4A-0814-413F-80F7-D18811625CFC}" type="slidenum">
              <a:rPr lang="en-US" altLang="en-US"/>
              <a:pPr eaLnBrk="1" hangingPunct="1"/>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ctrTitle"/>
          </p:nvPr>
        </p:nvSpPr>
        <p:spPr>
          <a:xfrm>
            <a:off x="533400" y="685800"/>
            <a:ext cx="6781800" cy="5562600"/>
          </a:xfrm>
        </p:spPr>
        <p:txBody>
          <a:bodyPr/>
          <a:lstStyle/>
          <a:p>
            <a:pPr algn="l" eaLnBrk="1" hangingPunct="1"/>
            <a:r>
              <a:rPr lang="en-US" altLang="en-US" sz="2400" smtClean="0"/>
              <a:t>George said “People are calling our part of the Gulf a </a:t>
            </a:r>
            <a:r>
              <a:rPr lang="en-US" altLang="en-US" sz="2400" i="1" smtClean="0">
                <a:solidFill>
                  <a:schemeClr val="tx1"/>
                </a:solidFill>
              </a:rPr>
              <a:t>Dead Zone</a:t>
            </a:r>
            <a:r>
              <a:rPr lang="en-US" altLang="en-US" sz="2400" smtClean="0"/>
              <a:t> – and it seems to be growing every year.”</a:t>
            </a:r>
            <a:br>
              <a:rPr lang="en-US" altLang="en-US" sz="2400" smtClean="0"/>
            </a:br>
            <a:r>
              <a:rPr lang="en-US" altLang="en-US" sz="2400" smtClean="0"/>
              <a:t/>
            </a:r>
            <a:br>
              <a:rPr lang="en-US" altLang="en-US" sz="2400" smtClean="0"/>
            </a:br>
            <a:r>
              <a:rPr lang="en-US" altLang="en-US" sz="2400" b="1" smtClean="0"/>
              <a:t>#15 – What do you think he means by the term “Dead Zone”? </a:t>
            </a:r>
            <a:br>
              <a:rPr lang="en-US" altLang="en-US" sz="2400" b="1" smtClean="0"/>
            </a:br>
            <a:r>
              <a:rPr lang="en-US" altLang="en-US" sz="2400" b="1" smtClean="0"/>
              <a:t/>
            </a:r>
            <a:br>
              <a:rPr lang="en-US" altLang="en-US" sz="2400" b="1" smtClean="0"/>
            </a:br>
            <a:r>
              <a:rPr lang="en-US" altLang="en-US" sz="2400" b="1" smtClean="0"/>
              <a:t>#16 – What is causing the Dead Zone?</a:t>
            </a:r>
            <a:br>
              <a:rPr lang="en-US" altLang="en-US" sz="2400" b="1" smtClean="0"/>
            </a:br>
            <a:r>
              <a:rPr lang="en-US" altLang="en-US" sz="2400" b="1" smtClean="0"/>
              <a:t>     </a:t>
            </a:r>
            <a:r>
              <a:rPr lang="en-US" altLang="en-US" sz="2400" smtClean="0">
                <a:latin typeface="Comic Sans MS" panose="030F0702030302020204" pitchFamily="66" charset="0"/>
              </a:rPr>
              <a:t>(The links on slides 26- 28 provide an answer to the two questions above.)</a:t>
            </a:r>
            <a:br>
              <a:rPr lang="en-US" altLang="en-US" sz="2400" smtClean="0">
                <a:latin typeface="Comic Sans MS" panose="030F0702030302020204" pitchFamily="66" charset="0"/>
              </a:rPr>
            </a:br>
            <a:r>
              <a:rPr lang="en-US" altLang="en-US" sz="2400" b="1" smtClean="0"/>
              <a:t/>
            </a:r>
            <a:br>
              <a:rPr lang="en-US" altLang="en-US" sz="2400" b="1" smtClean="0"/>
            </a:br>
            <a:r>
              <a:rPr lang="en-US" altLang="en-US" sz="2400" b="1" smtClean="0"/>
              <a:t>#17 – Does the evidence support his claim that the Dead Zone is growing in size each year?  Why or why not?</a:t>
            </a:r>
            <a:br>
              <a:rPr lang="en-US" altLang="en-US" sz="2400" b="1" smtClean="0"/>
            </a:br>
            <a:endParaRPr lang="en-US" altLang="en-US" sz="2400" b="1" smtClean="0"/>
          </a:p>
        </p:txBody>
      </p:sp>
      <p:pic>
        <p:nvPicPr>
          <p:cNvPr id="35843" name="Picture 4" descr="dreamstime_41429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
            <a:ext cx="18288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p:cNvSpPr>
            <a:spLocks noChangeArrowheads="1"/>
          </p:cNvSpPr>
          <p:nvPr/>
        </p:nvSpPr>
        <p:spPr bwMode="auto">
          <a:xfrm>
            <a:off x="533400" y="228600"/>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What is the Dead Zone?</a:t>
            </a:r>
          </a:p>
        </p:txBody>
      </p:sp>
      <p:sp>
        <p:nvSpPr>
          <p:cNvPr id="3584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53DBF83-3DCB-43FD-8866-03D6B62E107E}" type="slidenum">
              <a:rPr lang="en-US" altLang="en-US" sz="1400"/>
              <a:pPr algn="r" eaLnBrk="1" hangingPunct="1"/>
              <a:t>34</a:t>
            </a:fld>
            <a:endParaRPr lang="en-US" altLang="en-US"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305800" cy="2514600"/>
          </a:xfrm>
        </p:spPr>
        <p:txBody>
          <a:bodyPr/>
          <a:lstStyle/>
          <a:p>
            <a:pPr algn="l" eaLnBrk="1" hangingPunct="1"/>
            <a:r>
              <a:rPr lang="en-US" altLang="en-US" sz="3200" b="1" smtClean="0"/>
              <a:t>#18:  Does the evidence you’ve seen so far mean that climate change and overfishing are NOT to blame for the decline of the shrimp fishery?</a:t>
            </a:r>
            <a:endParaRPr lang="en-US" altLang="en-US" sz="3200" smtClean="0"/>
          </a:p>
        </p:txBody>
      </p:sp>
      <p:sp>
        <p:nvSpPr>
          <p:cNvPr id="36867" name="Rectangle 3"/>
          <p:cNvSpPr>
            <a:spLocks noGrp="1" noChangeArrowheads="1"/>
          </p:cNvSpPr>
          <p:nvPr>
            <p:ph type="body" idx="4294967295"/>
          </p:nvPr>
        </p:nvSpPr>
        <p:spPr>
          <a:xfrm>
            <a:off x="533400" y="2971800"/>
            <a:ext cx="1828800" cy="1676400"/>
          </a:xfrm>
        </p:spPr>
        <p:txBody>
          <a:bodyPr/>
          <a:lstStyle/>
          <a:p>
            <a:pPr marL="609600" indent="-609600">
              <a:buFontTx/>
              <a:buAutoNum type="alphaUcPeriod"/>
            </a:pPr>
            <a:r>
              <a:rPr lang="en-US" altLang="en-US" smtClean="0"/>
              <a:t>Yes</a:t>
            </a:r>
          </a:p>
          <a:p>
            <a:pPr marL="609600" indent="-609600">
              <a:buFontTx/>
              <a:buAutoNum type="alphaUcPeriod"/>
            </a:pPr>
            <a:r>
              <a:rPr lang="en-US" altLang="en-US" smtClean="0"/>
              <a:t>No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0805CC-E062-41F4-BAE3-50E2773F52E1}" type="slidenum">
              <a:rPr lang="en-US" altLang="en-US"/>
              <a:pPr eaLnBrk="1" hangingPunct="1"/>
              <a:t>36</a:t>
            </a:fld>
            <a:endParaRPr lang="en-US" altLang="en-US"/>
          </a:p>
        </p:txBody>
      </p:sp>
      <p:sp>
        <p:nvSpPr>
          <p:cNvPr id="37891" name="Rectangle 3"/>
          <p:cNvSpPr>
            <a:spLocks noGrp="1" noChangeArrowheads="1"/>
          </p:cNvSpPr>
          <p:nvPr>
            <p:ph type="body" idx="1"/>
          </p:nvPr>
        </p:nvSpPr>
        <p:spPr>
          <a:xfrm>
            <a:off x="0" y="914400"/>
            <a:ext cx="6172200" cy="4495800"/>
          </a:xfrm>
        </p:spPr>
        <p:txBody>
          <a:bodyPr/>
          <a:lstStyle/>
          <a:p>
            <a:pPr eaLnBrk="1" hangingPunct="1">
              <a:buFontTx/>
              <a:buNone/>
            </a:pPr>
            <a:r>
              <a:rPr lang="en-US" altLang="en-US" smtClean="0"/>
              <a:t>	</a:t>
            </a:r>
            <a:r>
              <a:rPr lang="en-US" altLang="en-US" sz="2400" smtClean="0"/>
              <a:t>Upon figuring this all out, Susan was quite upset.  She was amazed that farmers in the Midwest might be to blame for the lack of shrimp in the water off the Louisiana coast. </a:t>
            </a:r>
          </a:p>
          <a:p>
            <a:pPr eaLnBrk="1" hangingPunct="1">
              <a:buFontTx/>
              <a:buNone/>
            </a:pPr>
            <a:endParaRPr lang="en-US" altLang="en-US" sz="2400" smtClean="0"/>
          </a:p>
          <a:p>
            <a:pPr eaLnBrk="1" hangingPunct="1">
              <a:buFontTx/>
              <a:buNone/>
            </a:pPr>
            <a:r>
              <a:rPr lang="en-US" altLang="en-US" sz="2400" smtClean="0"/>
              <a:t>#19: Describe how the farmers in the Midwest could be responsible for the lack of shrimp in Louisiana.  Be sure to include what they are doing on the land, the role of the nitrogen cycle, and how it is specifically impacting shrimp habitat in the Gulf of Mexico.</a:t>
            </a:r>
          </a:p>
        </p:txBody>
      </p:sp>
      <p:pic>
        <p:nvPicPr>
          <p:cNvPr id="37892" name="Picture 4" descr="800px-C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24685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6"/>
          <p:cNvSpPr>
            <a:spLocks noChangeArrowheads="1"/>
          </p:cNvSpPr>
          <p:nvPr/>
        </p:nvSpPr>
        <p:spPr bwMode="auto">
          <a:xfrm>
            <a:off x="328613" y="36036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Responsibility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685800" y="2644775"/>
            <a:ext cx="7772400" cy="1470025"/>
          </a:xfrm>
        </p:spPr>
        <p:txBody>
          <a:bodyPr/>
          <a:lstStyle/>
          <a:p>
            <a:pPr algn="l" eaLnBrk="1" hangingPunct="1">
              <a:spcAft>
                <a:spcPts val="1200"/>
              </a:spcAft>
            </a:pPr>
            <a:r>
              <a:rPr lang="en-US" altLang="en-US" sz="3200" smtClean="0"/>
              <a:t>Suppose you are on a government panel studying the Dead Zone problem. </a:t>
            </a:r>
            <a:br>
              <a:rPr lang="en-US" altLang="en-US" sz="3200" smtClean="0"/>
            </a:br>
            <a:r>
              <a:rPr lang="en-US" altLang="en-US" sz="3200" smtClean="0"/>
              <a:t/>
            </a:r>
            <a:br>
              <a:rPr lang="en-US" altLang="en-US" sz="3200" smtClean="0"/>
            </a:br>
            <a:r>
              <a:rPr lang="en-US" altLang="en-US" sz="3200" smtClean="0"/>
              <a:t>#20: What recommendations would you make for solving the problem of the Dead Zone?  Include who should be responsible for fixing the problem and what actions they should take.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685800" y="2644775"/>
            <a:ext cx="7772400" cy="1470025"/>
          </a:xfrm>
        </p:spPr>
        <p:txBody>
          <a:bodyPr/>
          <a:lstStyle/>
          <a:p>
            <a:pPr eaLnBrk="1" hangingPunct="1">
              <a:spcAft>
                <a:spcPts val="1200"/>
              </a:spcAft>
            </a:pPr>
            <a:r>
              <a:rPr lang="en-US" altLang="en-US" sz="3200" smtClean="0"/>
              <a:t>The Other Hypotheses</a:t>
            </a:r>
            <a:br>
              <a:rPr lang="en-US" altLang="en-US" sz="3200" smtClean="0"/>
            </a:br>
            <a:r>
              <a:rPr lang="en-US" altLang="en-US" sz="3200" smtClean="0"/>
              <a:t/>
            </a:r>
            <a:br>
              <a:rPr lang="en-US" altLang="en-US" sz="3200" smtClean="0"/>
            </a:br>
            <a:r>
              <a:rPr lang="en-US" altLang="en-US" sz="3200" smtClean="0"/>
              <a:t>#21: The temperature of the Earth’s atmosphere has increased in the last century.  This would increase the temperature of the ocean surface water.  How could this climate change contribute to the Dead Zone problem?</a:t>
            </a:r>
            <a:br>
              <a:rPr lang="en-US" altLang="en-US" sz="3200" smtClean="0"/>
            </a:br>
            <a:r>
              <a:rPr lang="en-US" altLang="en-US" sz="3200" smtClean="0"/>
              <a:t/>
            </a:r>
            <a:br>
              <a:rPr lang="en-US" altLang="en-US" sz="3200" smtClean="0"/>
            </a:br>
            <a:r>
              <a:rPr lang="en-US" altLang="en-US" sz="3200" smtClean="0"/>
              <a:t>#22: How could overfishing contribute to the Dead Zone problem?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a:xfrm>
            <a:off x="685800" y="2644775"/>
            <a:ext cx="7772400" cy="1470025"/>
          </a:xfrm>
        </p:spPr>
        <p:txBody>
          <a:bodyPr/>
          <a:lstStyle/>
          <a:p>
            <a:pPr algn="l" eaLnBrk="1" hangingPunct="1">
              <a:spcAft>
                <a:spcPts val="1200"/>
              </a:spcAft>
            </a:pPr>
            <a:r>
              <a:rPr lang="en-US" altLang="en-US" sz="3200" u="sng" smtClean="0"/>
              <a:t>Unit Summary</a:t>
            </a:r>
            <a:r>
              <a:rPr lang="en-US" altLang="en-US" sz="3200" smtClean="0"/>
              <a:t/>
            </a:r>
            <a:br>
              <a:rPr lang="en-US" altLang="en-US" sz="3200" smtClean="0"/>
            </a:br>
            <a:r>
              <a:rPr lang="en-US" altLang="en-US" sz="3200" smtClean="0"/>
              <a:t>#23: How does this case study demonstrate the interactions between abiotic and biotic factors in the Gulf of Mexico ecosystem?  Give several specific examples.</a:t>
            </a:r>
            <a:br>
              <a:rPr lang="en-US" altLang="en-US" sz="3200" smtClean="0"/>
            </a:br>
            <a:r>
              <a:rPr lang="en-US" altLang="en-US" sz="3200" smtClean="0"/>
              <a:t/>
            </a:r>
            <a:br>
              <a:rPr lang="en-US" altLang="en-US" sz="3200" smtClean="0"/>
            </a:br>
            <a:r>
              <a:rPr lang="en-US" altLang="en-US" sz="3200" smtClean="0"/>
              <a:t>#24: How does this case study demonstrate the interactions that take place between ecosystems – such as land and aquatic ecosystems?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dreamstime_5658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04800"/>
            <a:ext cx="39751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6EFD60-F487-4754-8A2B-34987B635C75}" type="slidenum">
              <a:rPr lang="en-US" altLang="en-US"/>
              <a:pPr eaLnBrk="1" hangingPunct="1"/>
              <a:t>4</a:t>
            </a:fld>
            <a:endParaRPr lang="en-US" altLang="en-US"/>
          </a:p>
        </p:txBody>
      </p:sp>
      <p:sp>
        <p:nvSpPr>
          <p:cNvPr id="5124" name="Rectangle 19"/>
          <p:cNvSpPr>
            <a:spLocks noGrp="1" noChangeArrowheads="1"/>
          </p:cNvSpPr>
          <p:nvPr>
            <p:ph type="body" sz="half" idx="1"/>
          </p:nvPr>
        </p:nvSpPr>
        <p:spPr>
          <a:xfrm>
            <a:off x="228600" y="1371600"/>
            <a:ext cx="4419600" cy="4800600"/>
          </a:xfrm>
        </p:spPr>
        <p:txBody>
          <a:bodyPr/>
          <a:lstStyle/>
          <a:p>
            <a:pPr>
              <a:buFontTx/>
              <a:buNone/>
            </a:pPr>
            <a:r>
              <a:rPr lang="en-US" altLang="en-US" sz="2400" smtClean="0"/>
              <a:t>	Captain Joe was busily setting up lunchtime plates when Susan found him.</a:t>
            </a:r>
          </a:p>
          <a:p>
            <a:pPr>
              <a:buFontTx/>
              <a:buNone/>
            </a:pPr>
            <a:endParaRPr lang="en-US" altLang="en-US" sz="1200" smtClean="0"/>
          </a:p>
          <a:p>
            <a:pPr>
              <a:buFontTx/>
              <a:buNone/>
            </a:pPr>
            <a:r>
              <a:rPr lang="en-US" altLang="en-US" sz="2400" smtClean="0"/>
              <a:t>	“If there are shrimp in the Gulf, why do you buy shrimp from Thailand, Captain Joe?”</a:t>
            </a:r>
          </a:p>
          <a:p>
            <a:endParaRPr lang="en-US" altLang="en-US" sz="1200" smtClean="0"/>
          </a:p>
          <a:p>
            <a:pPr>
              <a:buFontTx/>
              <a:buNone/>
            </a:pPr>
            <a:r>
              <a:rPr lang="en-US" altLang="en-US" sz="2400" smtClean="0"/>
              <a:t>	He stared at her, annoyed by the interruption. “Too expensive!” he grunted.</a:t>
            </a:r>
          </a:p>
        </p:txBody>
      </p:sp>
      <p:sp>
        <p:nvSpPr>
          <p:cNvPr id="5125" name="Rectangle 2"/>
          <p:cNvSpPr>
            <a:spLocks noChangeArrowheads="1"/>
          </p:cNvSpPr>
          <p:nvPr/>
        </p:nvSpPr>
        <p:spPr bwMode="auto">
          <a:xfrm>
            <a:off x="533400" y="457200"/>
            <a:ext cx="403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chemeClr val="tx2"/>
                </a:solidFill>
              </a:rPr>
              <a:t>Business Decision</a:t>
            </a:r>
            <a:endParaRPr lang="en-US" altLang="en-US" sz="320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p:nvPr>
        </p:nvSpPr>
        <p:spPr>
          <a:xfrm>
            <a:off x="685800" y="2644775"/>
            <a:ext cx="7772400" cy="1470025"/>
          </a:xfrm>
        </p:spPr>
        <p:txBody>
          <a:bodyPr/>
          <a:lstStyle/>
          <a:p>
            <a:pPr algn="l" eaLnBrk="1" hangingPunct="1">
              <a:spcAft>
                <a:spcPts val="1200"/>
              </a:spcAft>
            </a:pPr>
            <a:r>
              <a:rPr lang="en-US" altLang="en-US" sz="3200" u="sng" smtClean="0"/>
              <a:t>Unit Summary</a:t>
            </a:r>
            <a:r>
              <a:rPr lang="en-US" altLang="en-US" sz="3200" smtClean="0"/>
              <a:t/>
            </a:r>
            <a:br>
              <a:rPr lang="en-US" altLang="en-US" sz="3200" smtClean="0"/>
            </a:br>
            <a:r>
              <a:rPr lang="en-US" altLang="en-US" sz="3200" smtClean="0"/>
              <a:t>#25: This case study is a good example of artificial eutrophication of an aquatic system caused by human activities.  Look at the next slide.  Each red dot indicates an area where artificial eutrophication takes place.  What types of countries (developed/developing) seem to have the greatest problem with eutrophication?  Why do you think that is?</a:t>
            </a:r>
            <a:br>
              <a:rPr lang="en-US" altLang="en-US" sz="3200" smtClean="0"/>
            </a:br>
            <a:endParaRPr lang="en-US" altLang="en-US" sz="32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274638"/>
            <a:ext cx="8534400" cy="1143000"/>
          </a:xfrm>
        </p:spPr>
        <p:txBody>
          <a:bodyPr/>
          <a:lstStyle/>
          <a:p>
            <a:r>
              <a:rPr lang="en-US" altLang="en-US" sz="3200" b="1" smtClean="0"/>
              <a:t>Sites of Eutrophication Worldwide</a:t>
            </a:r>
            <a:endParaRPr lang="en-US" altLang="en-US" sz="3200" smtClean="0"/>
          </a:p>
        </p:txBody>
      </p:sp>
      <p:pic>
        <p:nvPicPr>
          <p:cNvPr id="43011" name="Picture 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37588"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404AA8-BB43-4929-944A-397346C58212}" type="slidenum">
              <a:rPr lang="en-US" altLang="en-US"/>
              <a:pPr eaLnBrk="1" hangingPunct="1"/>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868363"/>
          </a:xfrm>
        </p:spPr>
        <p:txBody>
          <a:bodyPr/>
          <a:lstStyle/>
          <a:p>
            <a:r>
              <a:rPr lang="en-US" altLang="en-US" smtClean="0"/>
              <a:t>Slide Credits</a:t>
            </a:r>
          </a:p>
        </p:txBody>
      </p:sp>
      <p:sp>
        <p:nvSpPr>
          <p:cNvPr id="44035" name="Text Box 4"/>
          <p:cNvSpPr txBox="1">
            <a:spLocks noChangeArrowheads="1"/>
          </p:cNvSpPr>
          <p:nvPr/>
        </p:nvSpPr>
        <p:spPr bwMode="auto">
          <a:xfrm>
            <a:off x="381000" y="1184275"/>
            <a:ext cx="84582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Slide 1  </a:t>
            </a:r>
          </a:p>
          <a:p>
            <a:pPr eaLnBrk="1" hangingPunct="1"/>
            <a:r>
              <a:rPr lang="en-US" altLang="en-US" sz="1100" i="1"/>
              <a:t>Description:</a:t>
            </a:r>
            <a:r>
              <a:rPr lang="en-US" altLang="en-US" sz="1100"/>
              <a:t> Photo of Gulf of Mexico with ship. </a:t>
            </a:r>
          </a:p>
          <a:p>
            <a:pPr eaLnBrk="1" hangingPunct="1"/>
            <a:r>
              <a:rPr lang="en-US" altLang="en-US" sz="1100" i="1"/>
              <a:t>Author:</a:t>
            </a:r>
            <a:r>
              <a:rPr lang="en-US" altLang="en-US" sz="1100"/>
              <a:t> Chad Teer </a:t>
            </a:r>
          </a:p>
          <a:p>
            <a:pPr eaLnBrk="1" hangingPunct="1"/>
            <a:r>
              <a:rPr lang="en-US" altLang="en-US" sz="1100" i="1"/>
              <a:t>Source:</a:t>
            </a:r>
            <a:r>
              <a:rPr lang="en-US" altLang="en-US" sz="1100"/>
              <a:t> Flickr, http://www.flickr.com/photos/22437367@N00/944510 </a:t>
            </a:r>
          </a:p>
          <a:p>
            <a:pPr eaLnBrk="1" hangingPunct="1"/>
            <a:r>
              <a:rPr lang="en-US" altLang="en-US" sz="1100" i="1"/>
              <a:t>Licensing:</a:t>
            </a:r>
            <a:r>
              <a:rPr lang="en-US" altLang="en-US" sz="1100"/>
              <a:t> http://www.flickr.com/photos/cteer/ / CC BY-NC 2.0 </a:t>
            </a:r>
          </a:p>
          <a:p>
            <a:pPr eaLnBrk="1" hangingPunct="1"/>
            <a:endParaRPr lang="en-US" altLang="en-US" sz="1100"/>
          </a:p>
          <a:p>
            <a:pPr eaLnBrk="1" hangingPunct="1"/>
            <a:r>
              <a:rPr lang="en-US" altLang="en-US" sz="1100"/>
              <a:t>Slide 2  </a:t>
            </a:r>
          </a:p>
          <a:p>
            <a:pPr eaLnBrk="1" hangingPunct="1"/>
            <a:r>
              <a:rPr lang="en-US" altLang="en-US" sz="1100" i="1"/>
              <a:t>Description:</a:t>
            </a:r>
            <a:r>
              <a:rPr lang="en-US" altLang="en-US" sz="1100"/>
              <a:t> Photo of pier. </a:t>
            </a:r>
          </a:p>
          <a:p>
            <a:pPr eaLnBrk="1" hangingPunct="1"/>
            <a:r>
              <a:rPr lang="en-US" altLang="en-US" sz="1100" i="1"/>
              <a:t>Author:</a:t>
            </a:r>
            <a:r>
              <a:rPr lang="en-US" altLang="en-US" sz="1100"/>
              <a:t> Jessica Fitzel </a:t>
            </a:r>
          </a:p>
          <a:p>
            <a:pPr eaLnBrk="1" hangingPunct="1"/>
            <a:r>
              <a:rPr lang="en-US" altLang="en-US" sz="1100" i="1"/>
              <a:t>Source:</a:t>
            </a:r>
            <a:r>
              <a:rPr lang="en-US" altLang="en-US" sz="1100"/>
              <a:t> Dreamstime.com, http://www.dreamstime.com/royalty-free-stock-images-tropical-pier-image2731349 </a:t>
            </a:r>
          </a:p>
          <a:p>
            <a:pPr eaLnBrk="1" hangingPunct="1"/>
            <a:r>
              <a:rPr lang="en-US" altLang="en-US" sz="1100" i="1"/>
              <a:t>Licensing:</a:t>
            </a:r>
            <a:r>
              <a:rPr lang="en-US" altLang="en-US" sz="1100"/>
              <a:t> Licensed, royalty free image. </a:t>
            </a:r>
          </a:p>
          <a:p>
            <a:pPr eaLnBrk="1" hangingPunct="1"/>
            <a:endParaRPr lang="en-US" altLang="en-US" sz="1100"/>
          </a:p>
          <a:p>
            <a:pPr eaLnBrk="1" hangingPunct="1"/>
            <a:r>
              <a:rPr lang="en-US" altLang="en-US" sz="1100"/>
              <a:t>Slide 3  </a:t>
            </a:r>
          </a:p>
          <a:p>
            <a:pPr eaLnBrk="1" hangingPunct="1"/>
            <a:r>
              <a:rPr lang="en-US" altLang="en-US" sz="1100" i="1"/>
              <a:t>Description:</a:t>
            </a:r>
            <a:r>
              <a:rPr lang="en-US" altLang="en-US" sz="1100"/>
              <a:t> Photo of shrimp boat. </a:t>
            </a:r>
          </a:p>
          <a:p>
            <a:pPr eaLnBrk="1" hangingPunct="1"/>
            <a:r>
              <a:rPr lang="en-US" altLang="en-US" sz="1100" i="1"/>
              <a:t>Author:</a:t>
            </a:r>
            <a:r>
              <a:rPr lang="en-US" altLang="en-US" sz="1100"/>
              <a:t> Rimasz </a:t>
            </a:r>
          </a:p>
          <a:p>
            <a:pPr eaLnBrk="1" hangingPunct="1"/>
            <a:r>
              <a:rPr lang="en-US" altLang="en-US" sz="1100" i="1"/>
              <a:t>Source:</a:t>
            </a:r>
            <a:r>
              <a:rPr lang="en-US" altLang="en-US" sz="1100"/>
              <a:t> Fotolia.com, http://www.fotolia.com/id/2550948 </a:t>
            </a:r>
          </a:p>
          <a:p>
            <a:pPr eaLnBrk="1" hangingPunct="1"/>
            <a:r>
              <a:rPr lang="en-US" altLang="en-US" sz="1100" i="1"/>
              <a:t>Licensing:</a:t>
            </a:r>
            <a:r>
              <a:rPr lang="en-US" altLang="en-US" sz="1100"/>
              <a:t> Licensed, royalty free image. </a:t>
            </a:r>
          </a:p>
          <a:p>
            <a:pPr eaLnBrk="1" hangingPunct="1"/>
            <a:endParaRPr lang="en-US" altLang="en-US" sz="1100"/>
          </a:p>
          <a:p>
            <a:pPr eaLnBrk="1" hangingPunct="1"/>
            <a:r>
              <a:rPr lang="en-US" altLang="en-US" sz="1100"/>
              <a:t>Slide 4  </a:t>
            </a:r>
          </a:p>
          <a:p>
            <a:pPr eaLnBrk="1" hangingPunct="1"/>
            <a:r>
              <a:rPr lang="en-US" altLang="en-US" sz="1100" i="1"/>
              <a:t>Description:</a:t>
            </a:r>
            <a:r>
              <a:rPr lang="en-US" altLang="en-US" sz="1100"/>
              <a:t> Photo of shrimp cocktail. </a:t>
            </a:r>
          </a:p>
          <a:p>
            <a:pPr eaLnBrk="1" hangingPunct="1"/>
            <a:r>
              <a:rPr lang="en-US" altLang="en-US" sz="1100" i="1"/>
              <a:t>Author:</a:t>
            </a:r>
            <a:r>
              <a:rPr lang="en-US" altLang="en-US" sz="1100"/>
              <a:t> Brian &amp; Vildan Chase </a:t>
            </a:r>
          </a:p>
          <a:p>
            <a:pPr eaLnBrk="1" hangingPunct="1"/>
            <a:r>
              <a:rPr lang="en-US" altLang="en-US" sz="1100" i="1"/>
              <a:t>Source:</a:t>
            </a:r>
            <a:r>
              <a:rPr lang="en-US" altLang="en-US" sz="1100"/>
              <a:t> Dreamstime.com, http://www.dreamstime.com/stock-photo-shrimp-cocktail-image5658400 </a:t>
            </a:r>
          </a:p>
          <a:p>
            <a:pPr eaLnBrk="1" hangingPunct="1"/>
            <a:r>
              <a:rPr lang="en-US" altLang="en-US" sz="1100" i="1"/>
              <a:t>Licensing:</a:t>
            </a:r>
            <a:r>
              <a:rPr lang="en-US" altLang="en-US" sz="1100"/>
              <a:t> Licensed, royalty free image. </a:t>
            </a:r>
          </a:p>
          <a:p>
            <a:pPr eaLnBrk="1" hangingPunct="1"/>
            <a:endParaRPr lang="en-US" altLang="en-US" sz="1100"/>
          </a:p>
          <a:p>
            <a:pPr eaLnBrk="1" hangingPunct="1"/>
            <a:r>
              <a:rPr lang="en-US" altLang="en-US" sz="1100"/>
              <a:t>Slide 5  </a:t>
            </a:r>
          </a:p>
          <a:p>
            <a:pPr eaLnBrk="1" hangingPunct="1"/>
            <a:r>
              <a:rPr lang="en-US" altLang="en-US" sz="1100" i="1"/>
              <a:t>Description:</a:t>
            </a:r>
            <a:r>
              <a:rPr lang="en-US" altLang="en-US" sz="1100"/>
              <a:t> Photo of beach porch at sunset. </a:t>
            </a:r>
          </a:p>
          <a:p>
            <a:pPr eaLnBrk="1" hangingPunct="1"/>
            <a:r>
              <a:rPr lang="en-US" altLang="en-US" sz="1100" i="1"/>
              <a:t>Author:</a:t>
            </a:r>
            <a:r>
              <a:rPr lang="en-US" altLang="en-US" sz="1100"/>
              <a:t> Ron Chapple Studios </a:t>
            </a:r>
          </a:p>
          <a:p>
            <a:pPr eaLnBrk="1" hangingPunct="1"/>
            <a:r>
              <a:rPr lang="en-US" altLang="en-US" sz="1100" i="1"/>
              <a:t>Source:</a:t>
            </a:r>
            <a:r>
              <a:rPr lang="en-US" altLang="en-US" sz="1100"/>
              <a:t> Dreamstime.com, http://www.dreamstime.com/royalty-free-stock-images-beachfront-porch-image2051669 </a:t>
            </a:r>
          </a:p>
          <a:p>
            <a:pPr eaLnBrk="1" hangingPunct="1"/>
            <a:r>
              <a:rPr lang="en-US" altLang="en-US" sz="1100" i="1"/>
              <a:t>Licensing:</a:t>
            </a:r>
            <a:r>
              <a:rPr lang="en-US" altLang="en-US" sz="1100"/>
              <a:t> Licensed, royalty free image. </a:t>
            </a:r>
          </a:p>
          <a:p>
            <a:pPr eaLnBrk="1" hangingPunct="1"/>
            <a:endParaRPr lang="en-US" altLang="en-US" sz="1100"/>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0F76BF-0987-4513-BB54-68C1FB6A8154}" type="slidenum">
              <a:rPr lang="en-US" altLang="en-US"/>
              <a:pPr eaLnBrk="1" hangingPunct="1"/>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228600" y="311150"/>
            <a:ext cx="86868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Slide 6  </a:t>
            </a:r>
          </a:p>
          <a:p>
            <a:pPr eaLnBrk="1" hangingPunct="1"/>
            <a:r>
              <a:rPr lang="en-US" altLang="en-US" sz="1100" i="1"/>
              <a:t>Description:</a:t>
            </a:r>
            <a:r>
              <a:rPr lang="en-US" altLang="en-US" sz="1100"/>
              <a:t> A hatchery on a shrimp farm in South Korea. </a:t>
            </a:r>
          </a:p>
          <a:p>
            <a:pPr eaLnBrk="1" hangingPunct="1"/>
            <a:r>
              <a:rPr lang="en-US" altLang="en-US" sz="1100" i="1"/>
              <a:t>Source:</a:t>
            </a:r>
            <a:r>
              <a:rPr lang="en-US" altLang="en-US" sz="1100"/>
              <a:t> Wikimedia Commons, http://commons.wikimedia.org/wiki/File:Shrimp_hatchery.jpg </a:t>
            </a:r>
          </a:p>
          <a:p>
            <a:pPr eaLnBrk="1" hangingPunct="1"/>
            <a:r>
              <a:rPr lang="en-US" altLang="en-US" sz="1100" i="1"/>
              <a:t>Licensing:</a:t>
            </a:r>
            <a:r>
              <a:rPr lang="en-US" altLang="en-US" sz="1100"/>
              <a:t> This image is in the public domain because it contains materials that originally came from the U.S. National Oceanic and Atmospheric Administration, taken or made during the course of an employee’s official duties. </a:t>
            </a:r>
          </a:p>
          <a:p>
            <a:pPr eaLnBrk="1" hangingPunct="1"/>
            <a:endParaRPr lang="en-US" altLang="en-US" sz="1100"/>
          </a:p>
          <a:p>
            <a:pPr eaLnBrk="1" hangingPunct="1"/>
            <a:r>
              <a:rPr lang="en-US" altLang="en-US" sz="1100"/>
              <a:t>Slide 8  </a:t>
            </a:r>
          </a:p>
          <a:p>
            <a:pPr eaLnBrk="1" hangingPunct="1"/>
            <a:r>
              <a:rPr lang="en-US" altLang="en-US" sz="1100" i="1"/>
              <a:t>Description:</a:t>
            </a:r>
            <a:r>
              <a:rPr lang="en-US" altLang="en-US" sz="1100"/>
              <a:t> Photo of old fishing boat. </a:t>
            </a:r>
          </a:p>
          <a:p>
            <a:pPr eaLnBrk="1" hangingPunct="1"/>
            <a:r>
              <a:rPr lang="en-US" altLang="en-US" sz="1100" i="1"/>
              <a:t>Author:</a:t>
            </a:r>
            <a:r>
              <a:rPr lang="en-US" altLang="en-US" sz="1100"/>
              <a:t> Gabriel Nardelli Araujo </a:t>
            </a:r>
          </a:p>
          <a:p>
            <a:pPr eaLnBrk="1" hangingPunct="1"/>
            <a:r>
              <a:rPr lang="en-US" altLang="en-US" sz="1100" i="1"/>
              <a:t>Source:</a:t>
            </a:r>
            <a:r>
              <a:rPr lang="en-US" altLang="en-US" sz="1100"/>
              <a:t> Dreamstime.com, http://www.dreamstime.com/royalty-free-stock-photography-old-fishing-boat-image4142907 </a:t>
            </a:r>
          </a:p>
          <a:p>
            <a:pPr eaLnBrk="1" hangingPunct="1"/>
            <a:r>
              <a:rPr lang="en-US" altLang="en-US" sz="1100" i="1"/>
              <a:t>Licensing:</a:t>
            </a:r>
            <a:r>
              <a:rPr lang="en-US" altLang="en-US" sz="1100"/>
              <a:t> Licensed, royalty free image. </a:t>
            </a:r>
          </a:p>
          <a:p>
            <a:pPr eaLnBrk="1" hangingPunct="1"/>
            <a:endParaRPr lang="en-US" altLang="en-US" sz="1100"/>
          </a:p>
          <a:p>
            <a:pPr eaLnBrk="1" hangingPunct="1"/>
            <a:r>
              <a:rPr lang="en-US" altLang="en-US" sz="1100"/>
              <a:t>Slide 10  and Slide 11  </a:t>
            </a:r>
          </a:p>
          <a:p>
            <a:pPr eaLnBrk="1" hangingPunct="1"/>
            <a:r>
              <a:rPr lang="en-US" altLang="en-US" sz="1100" i="1"/>
              <a:t>Description:</a:t>
            </a:r>
            <a:r>
              <a:rPr lang="en-US" altLang="en-US" sz="1100"/>
              <a:t> Brown Shrimp catch graph. </a:t>
            </a:r>
          </a:p>
          <a:p>
            <a:pPr eaLnBrk="1" hangingPunct="1"/>
            <a:r>
              <a:rPr lang="en-US" altLang="en-US" sz="1100" i="1"/>
              <a:t>Source:</a:t>
            </a:r>
            <a:r>
              <a:rPr lang="en-US" altLang="en-US" sz="1100"/>
              <a:t> Left panel of Figure 3.6 in: Council for Agricultural Science and Technology (CAST). 1999. </a:t>
            </a:r>
            <a:r>
              <a:rPr lang="en-US" altLang="en-US" sz="1100" i="1"/>
              <a:t>Gulf of Mexico Hypoxia: Land and Sea Interactions</a:t>
            </a:r>
            <a:r>
              <a:rPr lang="en-US" altLang="en-US" sz="1100"/>
              <a:t>. Task Force Report 134. CAST, Ames, Iowa. </a:t>
            </a:r>
          </a:p>
          <a:p>
            <a:pPr eaLnBrk="1" hangingPunct="1"/>
            <a:r>
              <a:rPr lang="en-US" altLang="en-US" sz="1100" i="1"/>
              <a:t>Link:</a:t>
            </a:r>
            <a:r>
              <a:rPr lang="en-US" altLang="en-US" sz="1100"/>
              <a:t> http://www.public.iastate.edu/~downing/tier%202/jadpdfs/1999%20Gulf%20of%20Mexico.pdf </a:t>
            </a:r>
          </a:p>
          <a:p>
            <a:pPr eaLnBrk="1" hangingPunct="1"/>
            <a:r>
              <a:rPr lang="en-US" altLang="en-US" sz="1100" i="1"/>
              <a:t>Licensing:</a:t>
            </a:r>
            <a:r>
              <a:rPr lang="en-US" altLang="en-US" sz="1100"/>
              <a:t> Used with permission. </a:t>
            </a:r>
          </a:p>
          <a:p>
            <a:pPr eaLnBrk="1" hangingPunct="1"/>
            <a:endParaRPr lang="en-US" altLang="en-US" sz="1100"/>
          </a:p>
          <a:p>
            <a:pPr eaLnBrk="1" hangingPunct="1"/>
            <a:r>
              <a:rPr lang="en-US" altLang="en-US" sz="1100"/>
              <a:t>Slide 13 , Slide 14 , and Slide 15  </a:t>
            </a:r>
          </a:p>
          <a:p>
            <a:pPr eaLnBrk="1" hangingPunct="1"/>
            <a:r>
              <a:rPr lang="en-US" altLang="en-US" sz="1100" i="1"/>
              <a:t>Description:</a:t>
            </a:r>
            <a:r>
              <a:rPr lang="en-US" altLang="en-US" sz="1100"/>
              <a:t> Mississippi River sediment plume in Gulf of Mexico. </a:t>
            </a:r>
          </a:p>
          <a:p>
            <a:pPr eaLnBrk="1" hangingPunct="1"/>
            <a:r>
              <a:rPr lang="en-US" altLang="en-US" sz="1100" i="1"/>
              <a:t>Author:</a:t>
            </a:r>
            <a:r>
              <a:rPr lang="en-US" altLang="en-US" sz="1100"/>
              <a:t> Liam Gumley, Space Science and Engineering Center, University of Wisconsin—Madison and the MODIS science team. </a:t>
            </a:r>
          </a:p>
          <a:p>
            <a:pPr eaLnBrk="1" hangingPunct="1"/>
            <a:r>
              <a:rPr lang="en-US" altLang="en-US" sz="1100" i="1"/>
              <a:t>Source:</a:t>
            </a:r>
            <a:r>
              <a:rPr lang="en-US" altLang="en-US" sz="1100"/>
              <a:t> NASA Earth Observatory website, http://earthobservatory.nasa.gov/IOTD/view.php?id=1257 </a:t>
            </a:r>
          </a:p>
          <a:p>
            <a:pPr eaLnBrk="1" hangingPunct="1"/>
            <a:r>
              <a:rPr lang="en-US" altLang="en-US" sz="1100" i="1"/>
              <a:t>Licensing:</a:t>
            </a:r>
            <a:r>
              <a:rPr lang="en-US" altLang="en-US" sz="1100"/>
              <a:t> Used with permission. </a:t>
            </a:r>
          </a:p>
          <a:p>
            <a:pPr eaLnBrk="1" hangingPunct="1"/>
            <a:endParaRPr lang="en-US" altLang="en-US" sz="1100"/>
          </a:p>
          <a:p>
            <a:pPr eaLnBrk="1" hangingPunct="1"/>
            <a:r>
              <a:rPr lang="en-US" altLang="en-US" sz="1100"/>
              <a:t>Slide 17 , Slide 18 , and Slide 26  </a:t>
            </a:r>
          </a:p>
          <a:p>
            <a:pPr eaLnBrk="1" hangingPunct="1"/>
            <a:r>
              <a:rPr lang="en-US" altLang="en-US" sz="1100" i="1"/>
              <a:t>Description:</a:t>
            </a:r>
            <a:r>
              <a:rPr lang="en-US" altLang="en-US" sz="1100"/>
              <a:t> Interior watersheds of the Mississippi River Basin. </a:t>
            </a:r>
          </a:p>
          <a:p>
            <a:pPr eaLnBrk="1" hangingPunct="1"/>
            <a:r>
              <a:rPr lang="en-US" altLang="en-US" sz="1100" i="1"/>
              <a:t>Source:</a:t>
            </a:r>
            <a:r>
              <a:rPr lang="en-US" altLang="en-US" sz="1100"/>
              <a:t> USGS Fact Sheet 016-00—Restoring Life to the Dead Zone: Addressing Gulf Hypoxia, a National Problem </a:t>
            </a:r>
          </a:p>
          <a:p>
            <a:pPr eaLnBrk="1" hangingPunct="1"/>
            <a:r>
              <a:rPr lang="en-US" altLang="en-US" sz="1100" i="1"/>
              <a:t>Link:</a:t>
            </a:r>
            <a:r>
              <a:rPr lang="en-US" altLang="en-US" sz="1100"/>
              <a:t> http://www.nwrc.usgs.gov/factshts/016-00/016-00.htm </a:t>
            </a:r>
          </a:p>
          <a:p>
            <a:pPr eaLnBrk="1" hangingPunct="1"/>
            <a:r>
              <a:rPr lang="en-US" altLang="en-US" sz="1100" i="1"/>
              <a:t>Licensing:</a:t>
            </a:r>
            <a:r>
              <a:rPr lang="en-US" altLang="en-US" sz="1100"/>
              <a:t> Public domain, a work of the US Federal Government under the terms of Title 17, Chapter 1, Section 105 of the US Code. </a:t>
            </a:r>
          </a:p>
          <a:p>
            <a:pPr eaLnBrk="1" hangingPunct="1"/>
            <a:endParaRPr lang="en-US" altLang="en-US" sz="1100"/>
          </a:p>
          <a:p>
            <a:pPr eaLnBrk="1" hangingPunct="1"/>
            <a:r>
              <a:rPr lang="en-US" altLang="en-US" sz="1100"/>
              <a:t>Slide19  and Slide 21 —Left </a:t>
            </a:r>
          </a:p>
          <a:p>
            <a:pPr eaLnBrk="1" hangingPunct="1"/>
            <a:r>
              <a:rPr lang="en-US" altLang="en-US" sz="1100" i="1"/>
              <a:t>Description:</a:t>
            </a:r>
            <a:r>
              <a:rPr lang="en-US" altLang="en-US" sz="1100"/>
              <a:t> Average annual nitrate concentrations in selected rivers during 1905–07 and 1980–96. </a:t>
            </a:r>
          </a:p>
          <a:p>
            <a:pPr eaLnBrk="1" hangingPunct="1"/>
            <a:r>
              <a:rPr lang="en-US" altLang="en-US" sz="1100" i="1"/>
              <a:t>Source:</a:t>
            </a:r>
            <a:r>
              <a:rPr lang="en-US" altLang="en-US" sz="1100"/>
              <a:t> Figure 3 in “Nitrogen in the Mississippi Basin-Estimating Sources and Predicting Flux to the Gulf of Mexico” by Donald A. Goolsby and William A. Battaglin. USGS Fact Sheet 135-00, December 2000. </a:t>
            </a:r>
          </a:p>
          <a:p>
            <a:pPr eaLnBrk="1" hangingPunct="1"/>
            <a:r>
              <a:rPr lang="en-US" altLang="en-US" sz="1100" i="1"/>
              <a:t>Link:</a:t>
            </a:r>
            <a:r>
              <a:rPr lang="en-US" altLang="en-US" sz="1100"/>
              <a:t> http://ks.water.usgs.gov/pubs/fact-sheets/fs.135-00.pdf </a:t>
            </a:r>
          </a:p>
          <a:p>
            <a:pPr eaLnBrk="1" hangingPunct="1"/>
            <a:r>
              <a:rPr lang="en-US" altLang="en-US" sz="1100" i="1"/>
              <a:t>Licensing:</a:t>
            </a:r>
            <a:r>
              <a:rPr lang="en-US" altLang="en-US" sz="1100"/>
              <a:t> Public domain, a work of the US Federal Government under the terms of Title 17, Chapter 1, Section 105 of the US Code. </a:t>
            </a:r>
          </a:p>
        </p:txBody>
      </p:sp>
      <p:sp>
        <p:nvSpPr>
          <p:cNvPr id="450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11EC72-1CA9-4A10-A344-6E360153C960}" type="slidenum">
              <a:rPr lang="en-US" altLang="en-US"/>
              <a:pPr eaLnBrk="1" hangingPunct="1"/>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228600" y="304800"/>
            <a:ext cx="83058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Slide 20  and Slide 21 —Right </a:t>
            </a:r>
          </a:p>
          <a:p>
            <a:pPr eaLnBrk="1" hangingPunct="1"/>
            <a:r>
              <a:rPr lang="en-US" altLang="en-US" sz="1100" i="1"/>
              <a:t>Description:</a:t>
            </a:r>
            <a:r>
              <a:rPr lang="en-US" altLang="en-US" sz="1100"/>
              <a:t> Annual nitrate flux and mean annual streamflow from the Mississippi River Basin to the Gulf of Mexico. </a:t>
            </a:r>
          </a:p>
          <a:p>
            <a:pPr eaLnBrk="1" hangingPunct="1"/>
            <a:r>
              <a:rPr lang="en-US" altLang="en-US" sz="1100" i="1"/>
              <a:t>Source:</a:t>
            </a:r>
            <a:r>
              <a:rPr lang="en-US" altLang="en-US" sz="1100"/>
              <a:t> Figure 4 in “Nitrogen in the Mississippi Basin-Estimating Sources and Predicting Flux to the Gulf of Mexico” by Donald A. Goolsby and William A. Battaglin. USGS Fact Sheet 135-00, December 2000. </a:t>
            </a:r>
          </a:p>
          <a:p>
            <a:pPr eaLnBrk="1" hangingPunct="1"/>
            <a:r>
              <a:rPr lang="en-US" altLang="en-US" sz="1100" i="1"/>
              <a:t>Link:</a:t>
            </a:r>
            <a:r>
              <a:rPr lang="en-US" altLang="en-US" sz="1100"/>
              <a:t> http://ks.water.usgs.gov/pubs/fact-sheets/fs.135-00.pdf </a:t>
            </a:r>
          </a:p>
          <a:p>
            <a:pPr eaLnBrk="1" hangingPunct="1"/>
            <a:r>
              <a:rPr lang="en-US" altLang="en-US" sz="1100" i="1"/>
              <a:t>Licensing:</a:t>
            </a:r>
            <a:r>
              <a:rPr lang="en-US" altLang="en-US" sz="1100"/>
              <a:t> Public domain, a work of the United States Federal Government under the terms of Title 17, Chapter 1, Section 105 of the US Code. </a:t>
            </a:r>
          </a:p>
          <a:p>
            <a:pPr eaLnBrk="1" hangingPunct="1"/>
            <a:endParaRPr lang="en-US" altLang="en-US" sz="1100"/>
          </a:p>
          <a:p>
            <a:pPr eaLnBrk="1" hangingPunct="1"/>
            <a:r>
              <a:rPr lang="en-US" altLang="en-US" sz="1100"/>
              <a:t>Slide 22  and Slide 24  </a:t>
            </a:r>
          </a:p>
          <a:p>
            <a:pPr eaLnBrk="1" hangingPunct="1"/>
            <a:r>
              <a:rPr lang="en-US" altLang="en-US" sz="1100" i="1"/>
              <a:t>Description:</a:t>
            </a:r>
            <a:r>
              <a:rPr lang="en-US" altLang="en-US" sz="1100"/>
              <a:t> Illustration of the nitrogen cycle. </a:t>
            </a:r>
          </a:p>
          <a:p>
            <a:pPr eaLnBrk="1" hangingPunct="1"/>
            <a:r>
              <a:rPr lang="en-US" altLang="en-US" sz="1100" i="1"/>
              <a:t>Author:</a:t>
            </a:r>
            <a:r>
              <a:rPr lang="en-US" altLang="en-US" sz="1100"/>
              <a:t> Michael Pidwirny </a:t>
            </a:r>
          </a:p>
          <a:p>
            <a:pPr eaLnBrk="1" hangingPunct="1"/>
            <a:r>
              <a:rPr lang="en-US" altLang="en-US" sz="1100" i="1"/>
              <a:t>Source:</a:t>
            </a:r>
            <a:r>
              <a:rPr lang="en-US" altLang="en-US" sz="1100"/>
              <a:t> Pidwirny, M. (2006). Figure 9s-1, “The Nitrogen Cycle,” </a:t>
            </a:r>
            <a:r>
              <a:rPr lang="en-US" altLang="en-US" sz="1100" i="1"/>
              <a:t>Fundamentals of Physical Geography, 2nd Edition</a:t>
            </a:r>
            <a:r>
              <a:rPr lang="en-US" altLang="en-US" sz="1100"/>
              <a:t>. </a:t>
            </a:r>
          </a:p>
          <a:p>
            <a:pPr eaLnBrk="1" hangingPunct="1"/>
            <a:r>
              <a:rPr lang="en-US" altLang="en-US" sz="1100" i="1"/>
              <a:t>Link:</a:t>
            </a:r>
            <a:r>
              <a:rPr lang="en-US" altLang="en-US" sz="1100"/>
              <a:t> http://www.physicalgeography.net/fundamentals/9s.html </a:t>
            </a:r>
          </a:p>
          <a:p>
            <a:pPr eaLnBrk="1" hangingPunct="1"/>
            <a:r>
              <a:rPr lang="en-US" altLang="en-US" sz="1100" i="1"/>
              <a:t>Licensing:</a:t>
            </a:r>
            <a:r>
              <a:rPr lang="en-US" altLang="en-US" sz="1100"/>
              <a:t> Used with permission. </a:t>
            </a:r>
          </a:p>
          <a:p>
            <a:pPr eaLnBrk="1" hangingPunct="1"/>
            <a:endParaRPr lang="en-US" altLang="en-US" sz="1100"/>
          </a:p>
          <a:p>
            <a:pPr eaLnBrk="1" hangingPunct="1"/>
            <a:r>
              <a:rPr lang="en-US" altLang="en-US" sz="1100"/>
              <a:t>Slide 23  </a:t>
            </a:r>
          </a:p>
          <a:p>
            <a:pPr eaLnBrk="1" hangingPunct="1"/>
            <a:r>
              <a:rPr lang="en-US" altLang="en-US" sz="1100" i="1"/>
              <a:t>Description:</a:t>
            </a:r>
            <a:r>
              <a:rPr lang="en-US" altLang="en-US" sz="1100"/>
              <a:t> Annual nitrogen inputs to the Mississippi Basin from major sources. </a:t>
            </a:r>
          </a:p>
          <a:p>
            <a:pPr eaLnBrk="1" hangingPunct="1"/>
            <a:r>
              <a:rPr lang="en-US" altLang="en-US" sz="1100" i="1"/>
              <a:t>Source:</a:t>
            </a:r>
            <a:r>
              <a:rPr lang="en-US" altLang="en-US" sz="1100"/>
              <a:t> Figure 5 in “Nitrogen in the Mississippi Basin-Estimating Sources and Predicting Flux to the Gulf of Mexico” by Donald A. Goolsby and William A. Battaglin. USGS Fact Sheet 135-00, December 2000. </a:t>
            </a:r>
          </a:p>
          <a:p>
            <a:pPr eaLnBrk="1" hangingPunct="1"/>
            <a:r>
              <a:rPr lang="en-US" altLang="en-US" sz="1100" i="1"/>
              <a:t>Link:</a:t>
            </a:r>
            <a:r>
              <a:rPr lang="en-US" altLang="en-US" sz="1100"/>
              <a:t> http://ks.water.usgs.gov/pubs/fact-sheets/fs.135-00.pdf </a:t>
            </a:r>
          </a:p>
          <a:p>
            <a:pPr eaLnBrk="1" hangingPunct="1"/>
            <a:r>
              <a:rPr lang="en-US" altLang="en-US" sz="1100" i="1"/>
              <a:t>Licensing:</a:t>
            </a:r>
            <a:r>
              <a:rPr lang="en-US" altLang="en-US" sz="1100"/>
              <a:t> Public domain, a work of the United States Federal Government under the terms of Title 17, Chapter 1, Section 105 of the US Code. </a:t>
            </a:r>
          </a:p>
          <a:p>
            <a:pPr eaLnBrk="1" hangingPunct="1"/>
            <a:endParaRPr lang="en-US" altLang="en-US" sz="1100"/>
          </a:p>
          <a:p>
            <a:pPr eaLnBrk="1" hangingPunct="1"/>
            <a:r>
              <a:rPr lang="en-US" altLang="en-US" sz="1100"/>
              <a:t>Slide 29  </a:t>
            </a:r>
          </a:p>
          <a:p>
            <a:pPr eaLnBrk="1" hangingPunct="1"/>
            <a:r>
              <a:rPr lang="en-US" altLang="en-US" sz="1100" i="1"/>
              <a:t>Description:</a:t>
            </a:r>
            <a:r>
              <a:rPr lang="en-US" altLang="en-US" sz="1100"/>
              <a:t> How marine hypoxia &amp; eutrophication happens. </a:t>
            </a:r>
          </a:p>
          <a:p>
            <a:pPr eaLnBrk="1" hangingPunct="1"/>
            <a:r>
              <a:rPr lang="en-US" altLang="en-US" sz="1100" i="1"/>
              <a:t>Source:</a:t>
            </a:r>
            <a:r>
              <a:rPr lang="en-US" altLang="en-US" sz="1100"/>
              <a:t> Hypoxia 101, What is hypoxia and what causes it? EPA, OW, Office of Wetlands, Oceans, and Watersheds. </a:t>
            </a:r>
          </a:p>
          <a:p>
            <a:pPr eaLnBrk="1" hangingPunct="1"/>
            <a:r>
              <a:rPr lang="en-US" altLang="en-US" sz="1100" i="1"/>
              <a:t>Link:</a:t>
            </a:r>
            <a:r>
              <a:rPr lang="en-US" altLang="en-US" sz="1100"/>
              <a:t> http://www.epa.gov/msbasin/hypoxia101.htm </a:t>
            </a:r>
          </a:p>
          <a:p>
            <a:pPr eaLnBrk="1" hangingPunct="1"/>
            <a:r>
              <a:rPr lang="en-US" altLang="en-US" sz="1100" i="1"/>
              <a:t>Licensing:</a:t>
            </a:r>
            <a:r>
              <a:rPr lang="en-US" altLang="en-US" sz="1100"/>
              <a:t> Public domain, a work of the United States Federal Government under the terms of Title 17, Chapter 1, Section 105 of the US Code. </a:t>
            </a:r>
          </a:p>
          <a:p>
            <a:pPr eaLnBrk="1" hangingPunct="1"/>
            <a:endParaRPr lang="en-US" altLang="en-US" sz="1100"/>
          </a:p>
          <a:p>
            <a:pPr eaLnBrk="1" hangingPunct="1"/>
            <a:r>
              <a:rPr lang="en-US" altLang="en-US" sz="1100"/>
              <a:t>Slide 31  </a:t>
            </a:r>
          </a:p>
          <a:p>
            <a:pPr eaLnBrk="1" hangingPunct="1"/>
            <a:r>
              <a:rPr lang="en-US" altLang="en-US" sz="1100" i="1"/>
              <a:t>Description:</a:t>
            </a:r>
            <a:r>
              <a:rPr lang="en-US" altLang="en-US" sz="1100"/>
              <a:t> Environmental factors that affect dissolved oxygen. </a:t>
            </a:r>
          </a:p>
          <a:p>
            <a:pPr eaLnBrk="1" hangingPunct="1"/>
            <a:r>
              <a:rPr lang="en-US" altLang="en-US" sz="1100" i="1"/>
              <a:t>Source:</a:t>
            </a:r>
            <a:r>
              <a:rPr lang="en-US" altLang="en-US" sz="1100"/>
              <a:t> EcoCheck, a partnership program between NOAA Chesapeake Bay Program Office and the Integration and Application Network (IAN) at the University of Maryland Center for Environmental Sciences (UMCES). </a:t>
            </a:r>
          </a:p>
          <a:p>
            <a:pPr eaLnBrk="1" hangingPunct="1"/>
            <a:r>
              <a:rPr lang="en-US" altLang="en-US" sz="1100" i="1"/>
              <a:t>Link:</a:t>
            </a:r>
            <a:r>
              <a:rPr lang="en-US" altLang="en-US" sz="1100"/>
              <a:t> http://www.eco-check.org/forecast/chesapeake/2009/methods/#_DO_-_anoxia </a:t>
            </a:r>
          </a:p>
          <a:p>
            <a:pPr eaLnBrk="1" hangingPunct="1"/>
            <a:r>
              <a:rPr lang="en-US" altLang="en-US" sz="1100" i="1"/>
              <a:t>Licensing:</a:t>
            </a:r>
            <a:r>
              <a:rPr lang="en-US" altLang="en-US" sz="1100"/>
              <a:t> Used with permission. </a:t>
            </a:r>
          </a:p>
        </p:txBody>
      </p:sp>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9BDA7C-6064-4D42-914C-326D3AED6081}" type="slidenum">
              <a:rPr lang="en-US" altLang="en-US"/>
              <a:pPr eaLnBrk="1" hangingPunct="1"/>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04800" y="461963"/>
            <a:ext cx="84582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Slide 32  </a:t>
            </a:r>
          </a:p>
          <a:p>
            <a:pPr eaLnBrk="1" hangingPunct="1"/>
            <a:r>
              <a:rPr lang="en-US" altLang="en-US" sz="1100" i="1"/>
              <a:t>Description:</a:t>
            </a:r>
            <a:r>
              <a:rPr lang="en-US" altLang="en-US" sz="1100"/>
              <a:t> Map of hypoxic zone in Gulf of Mexico. </a:t>
            </a:r>
          </a:p>
          <a:p>
            <a:pPr eaLnBrk="1" hangingPunct="1"/>
            <a:r>
              <a:rPr lang="en-US" altLang="en-US" sz="1100" i="1"/>
              <a:t>Source:</a:t>
            </a:r>
            <a:r>
              <a:rPr lang="en-US" altLang="en-US" sz="1100"/>
              <a:t> Gulf of Mexico Dead Zone Surprisingly Small in Area, but Severe. July 24, 2009. N.N. Rabalais, Louisiana Universities Marine Consortium, R.E. Turner, Louisiana State University Funded by: NOAA, Center for Sponsored Coastal Ocean Research. </a:t>
            </a:r>
          </a:p>
          <a:p>
            <a:pPr eaLnBrk="1" hangingPunct="1"/>
            <a:r>
              <a:rPr lang="en-US" altLang="en-US" sz="1100" i="1"/>
              <a:t>Link:</a:t>
            </a:r>
            <a:r>
              <a:rPr lang="en-US" altLang="en-US" sz="1100"/>
              <a:t> http://www.gulfhypoxia.net/Research/Shelfwide%20Cruises/2009/Files/Press_Release.pdf </a:t>
            </a:r>
          </a:p>
          <a:p>
            <a:pPr eaLnBrk="1" hangingPunct="1"/>
            <a:r>
              <a:rPr lang="en-US" altLang="en-US" sz="1100" i="1"/>
              <a:t>Licensing:</a:t>
            </a:r>
            <a:r>
              <a:rPr lang="en-US" altLang="en-US" sz="1100"/>
              <a:t> Used with permission. </a:t>
            </a:r>
          </a:p>
          <a:p>
            <a:pPr eaLnBrk="1" hangingPunct="1"/>
            <a:endParaRPr lang="en-US" altLang="en-US" sz="1100"/>
          </a:p>
          <a:p>
            <a:pPr eaLnBrk="1" hangingPunct="1"/>
            <a:r>
              <a:rPr lang="en-US" altLang="en-US" sz="1100"/>
              <a:t>Slide 33  </a:t>
            </a:r>
          </a:p>
          <a:p>
            <a:pPr eaLnBrk="1" hangingPunct="1"/>
            <a:r>
              <a:rPr lang="en-US" altLang="en-US" sz="1100" i="1"/>
              <a:t>Description:</a:t>
            </a:r>
            <a:r>
              <a:rPr lang="en-US" altLang="en-US" sz="1100"/>
              <a:t> Graph of extent of hypoxia in Gulf of Mexico. </a:t>
            </a:r>
          </a:p>
          <a:p>
            <a:pPr eaLnBrk="1" hangingPunct="1"/>
            <a:r>
              <a:rPr lang="en-US" altLang="en-US" sz="1100" i="1"/>
              <a:t>Source:</a:t>
            </a:r>
            <a:r>
              <a:rPr lang="en-US" altLang="en-US" sz="1100"/>
              <a:t> Gulf of Mexico Dead Zone Surprisingly Small in Area, but Severe. July 24, 2009. N.N. Rabalais, Louisiana Universities Marine Consortium, R.E. Turner, Louisiana State University Funded by: NOAA, Center for Sponsored Coastal Ocean Research. </a:t>
            </a:r>
          </a:p>
          <a:p>
            <a:pPr eaLnBrk="1" hangingPunct="1"/>
            <a:r>
              <a:rPr lang="en-US" altLang="en-US" sz="1100" i="1"/>
              <a:t>Link:</a:t>
            </a:r>
            <a:r>
              <a:rPr lang="en-US" altLang="en-US" sz="1100"/>
              <a:t> http://www.gulfhypoxia.net/Research/Shelfwide%20Cruises/2009/Files/Press_Release.pdf </a:t>
            </a:r>
          </a:p>
          <a:p>
            <a:pPr eaLnBrk="1" hangingPunct="1"/>
            <a:r>
              <a:rPr lang="en-US" altLang="en-US" sz="1100" i="1"/>
              <a:t>Licensing:</a:t>
            </a:r>
            <a:r>
              <a:rPr lang="en-US" altLang="en-US" sz="1100"/>
              <a:t> Used with permission. </a:t>
            </a:r>
          </a:p>
          <a:p>
            <a:pPr eaLnBrk="1" hangingPunct="1"/>
            <a:endParaRPr lang="en-US" altLang="en-US" sz="1100"/>
          </a:p>
          <a:p>
            <a:pPr eaLnBrk="1" hangingPunct="1"/>
            <a:r>
              <a:rPr lang="en-US" altLang="en-US" sz="1100"/>
              <a:t>Slide 35  </a:t>
            </a:r>
          </a:p>
          <a:p>
            <a:pPr eaLnBrk="1" hangingPunct="1"/>
            <a:r>
              <a:rPr lang="en-US" altLang="en-US" sz="1100" i="1"/>
              <a:t>Description:</a:t>
            </a:r>
            <a:r>
              <a:rPr lang="en-US" altLang="en-US" sz="1100"/>
              <a:t> Photo of cows. </a:t>
            </a:r>
          </a:p>
          <a:p>
            <a:pPr eaLnBrk="1" hangingPunct="1"/>
            <a:r>
              <a:rPr lang="en-US" altLang="en-US" sz="1100" i="1"/>
              <a:t>Author:</a:t>
            </a:r>
            <a:r>
              <a:rPr lang="en-US" altLang="en-US" sz="1100"/>
              <a:t> Andy Wright from Sheffield, UK </a:t>
            </a:r>
          </a:p>
          <a:p>
            <a:pPr eaLnBrk="1" hangingPunct="1"/>
            <a:r>
              <a:rPr lang="en-US" altLang="en-US" sz="1100" i="1"/>
              <a:t>Source:</a:t>
            </a:r>
            <a:r>
              <a:rPr lang="en-US" altLang="en-US" sz="1100"/>
              <a:t> Wikimedia Commons, although originally posted to Flickr. </a:t>
            </a:r>
          </a:p>
          <a:p>
            <a:pPr eaLnBrk="1" hangingPunct="1"/>
            <a:r>
              <a:rPr lang="en-US" altLang="en-US" sz="1100" i="1"/>
              <a:t>Link:</a:t>
            </a:r>
            <a:r>
              <a:rPr lang="en-US" altLang="en-US" sz="1100"/>
              <a:t> http://commons.wikimedia.org/wiki/File:Cows.jpg </a:t>
            </a:r>
          </a:p>
          <a:p>
            <a:pPr eaLnBrk="1" hangingPunct="1"/>
            <a:r>
              <a:rPr lang="en-US" altLang="en-US" sz="1100" i="1"/>
              <a:t>Licensing:</a:t>
            </a:r>
            <a:r>
              <a:rPr lang="en-US" altLang="en-US" sz="1100"/>
              <a:t> Creative Commons Attribution 2.0 License. </a:t>
            </a:r>
          </a:p>
          <a:p>
            <a:pPr eaLnBrk="1" hangingPunct="1"/>
            <a:endParaRPr lang="en-US" altLang="en-US" sz="1100"/>
          </a:p>
          <a:p>
            <a:pPr eaLnBrk="1" hangingPunct="1"/>
            <a:r>
              <a:rPr lang="en-US" altLang="en-US" sz="1100"/>
              <a:t>Slide 39  </a:t>
            </a:r>
          </a:p>
          <a:p>
            <a:pPr eaLnBrk="1" hangingPunct="1"/>
            <a:r>
              <a:rPr lang="en-US" altLang="en-US" sz="1100" i="1"/>
              <a:t>Description:</a:t>
            </a:r>
            <a:r>
              <a:rPr lang="en-US" altLang="en-US" sz="1100"/>
              <a:t> Global map showing sites of marine hypoxia. </a:t>
            </a:r>
          </a:p>
          <a:p>
            <a:pPr eaLnBrk="1" hangingPunct="1"/>
            <a:r>
              <a:rPr lang="en-US" altLang="en-US" sz="1100" i="1"/>
              <a:t>Source:</a:t>
            </a:r>
            <a:r>
              <a:rPr lang="en-US" altLang="en-US" sz="1100"/>
              <a:t> Louisiana Universities Marine Consortium </a:t>
            </a:r>
          </a:p>
          <a:p>
            <a:pPr eaLnBrk="1" hangingPunct="1"/>
            <a:r>
              <a:rPr lang="en-US" altLang="en-US" sz="1100" i="1"/>
              <a:t>Link:</a:t>
            </a:r>
            <a:r>
              <a:rPr lang="en-US" altLang="en-US" sz="1100"/>
              <a:t> http://www.gulfhypoxia.net/Overview/ </a:t>
            </a:r>
          </a:p>
          <a:p>
            <a:pPr eaLnBrk="1" hangingPunct="1"/>
            <a:r>
              <a:rPr lang="en-US" altLang="en-US" sz="1100" i="1"/>
              <a:t>Licensing:</a:t>
            </a:r>
            <a:r>
              <a:rPr lang="en-US" altLang="en-US" sz="1100"/>
              <a:t> Used with permission.</a:t>
            </a:r>
          </a:p>
          <a:p>
            <a:pPr eaLnBrk="1" hangingPunct="1">
              <a:spcBef>
                <a:spcPct val="50000"/>
              </a:spcBef>
            </a:pPr>
            <a:endParaRPr lang="en-US" altLang="en-US" sz="1100"/>
          </a:p>
        </p:txBody>
      </p:sp>
      <p:sp>
        <p:nvSpPr>
          <p:cNvPr id="4710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453A3D-C1EE-49C6-97FA-2F9EACC49061}" type="slidenum">
              <a:rPr lang="en-US" altLang="en-US"/>
              <a:pPr eaLnBrk="1" hangingPunct="1"/>
              <a:t>45</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32A175-DAC4-495E-9DC4-09E652E223DD}" type="slidenum">
              <a:rPr lang="en-US" altLang="en-US"/>
              <a:pPr eaLnBrk="1" hangingPunct="1"/>
              <a:t>5</a:t>
            </a:fld>
            <a:endParaRPr lang="en-US" altLang="en-US"/>
          </a:p>
        </p:txBody>
      </p:sp>
      <p:sp>
        <p:nvSpPr>
          <p:cNvPr id="6147" name="Rectangle 23"/>
          <p:cNvSpPr>
            <a:spLocks noGrp="1" noChangeArrowheads="1"/>
          </p:cNvSpPr>
          <p:nvPr>
            <p:ph type="body" sz="half" idx="1"/>
          </p:nvPr>
        </p:nvSpPr>
        <p:spPr>
          <a:xfrm>
            <a:off x="152400" y="1219200"/>
            <a:ext cx="3581400" cy="4495800"/>
          </a:xfrm>
        </p:spPr>
        <p:txBody>
          <a:bodyPr/>
          <a:lstStyle/>
          <a:p>
            <a:pPr eaLnBrk="1" hangingPunct="1">
              <a:lnSpc>
                <a:spcPct val="90000"/>
              </a:lnSpc>
              <a:buFontTx/>
              <a:buNone/>
            </a:pPr>
            <a:r>
              <a:rPr lang="en-US" altLang="en-US" sz="2400" smtClean="0"/>
              <a:t>	At Aunt Janet’s that evening, Susan found her aunt sitting on the front porch talking to George. After introducing herself, Susan asked him, “Is Captain Joe’s the only restaurant around here that doesn’t serve local shrimp?”</a:t>
            </a:r>
          </a:p>
        </p:txBody>
      </p:sp>
      <p:sp>
        <p:nvSpPr>
          <p:cNvPr id="6148" name="Rectangle 2"/>
          <p:cNvSpPr>
            <a:spLocks noChangeArrowheads="1"/>
          </p:cNvSpPr>
          <p:nvPr/>
        </p:nvSpPr>
        <p:spPr bwMode="auto">
          <a:xfrm>
            <a:off x="457200" y="30480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chemeClr val="tx2"/>
                </a:solidFill>
              </a:rPr>
              <a:t>Front Porch Chat</a:t>
            </a:r>
            <a:endParaRPr lang="en-US" altLang="en-US" sz="3200">
              <a:solidFill>
                <a:schemeClr val="tx2"/>
              </a:solidFill>
            </a:endParaRPr>
          </a:p>
        </p:txBody>
      </p:sp>
      <p:pic>
        <p:nvPicPr>
          <p:cNvPr id="6149" name="Picture 12" descr="dreamstime_20516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533400"/>
            <a:ext cx="3759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C22390-F063-4045-8484-6306AFB006C0}" type="slidenum">
              <a:rPr lang="en-US" altLang="en-US"/>
              <a:pPr eaLnBrk="1" hangingPunct="1"/>
              <a:t>6</a:t>
            </a:fld>
            <a:endParaRPr lang="en-US" altLang="en-US"/>
          </a:p>
        </p:txBody>
      </p:sp>
      <p:pic>
        <p:nvPicPr>
          <p:cNvPr id="7171" name="Picture 5" descr="Shrimp_hatch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9"/>
          <p:cNvSpPr>
            <a:spLocks noChangeArrowheads="1"/>
          </p:cNvSpPr>
          <p:nvPr/>
        </p:nvSpPr>
        <p:spPr bwMode="auto">
          <a:xfrm>
            <a:off x="228600" y="806450"/>
            <a:ext cx="85344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2400"/>
              <a:t>“Definitely not,” George said in reply to Susan’s question. </a:t>
            </a:r>
          </a:p>
          <a:p>
            <a:pPr eaLnBrk="1" hangingPunct="1"/>
            <a:r>
              <a:rPr lang="en-US" altLang="en-US" sz="2400"/>
              <a:t>“Most of the area right off the coast here isn’t good for fishing or shrimping anymore. Restaurant owners can get cheaper shrimp from farms in Asia or South America,” he added.</a:t>
            </a:r>
          </a:p>
        </p:txBody>
      </p:sp>
      <p:sp>
        <p:nvSpPr>
          <p:cNvPr id="7173" name="Rectangle 10"/>
          <p:cNvSpPr>
            <a:spLocks noChangeArrowheads="1"/>
          </p:cNvSpPr>
          <p:nvPr/>
        </p:nvSpPr>
        <p:spPr bwMode="auto">
          <a:xfrm>
            <a:off x="381000" y="182563"/>
            <a:ext cx="822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t>Shrimp Farms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849869-543F-456C-838A-812E48641CBB}" type="slidenum">
              <a:rPr lang="en-US" altLang="en-US"/>
              <a:pPr eaLnBrk="1" hangingPunct="1"/>
              <a:t>7</a:t>
            </a:fld>
            <a:endParaRPr lang="en-US" altLang="en-US"/>
          </a:p>
        </p:txBody>
      </p:sp>
      <p:sp>
        <p:nvSpPr>
          <p:cNvPr id="8195" name="Rectangle 2"/>
          <p:cNvSpPr>
            <a:spLocks noGrp="1" noChangeArrowheads="1"/>
          </p:cNvSpPr>
          <p:nvPr>
            <p:ph type="title"/>
          </p:nvPr>
        </p:nvSpPr>
        <p:spPr>
          <a:xfrm>
            <a:off x="457200" y="381000"/>
            <a:ext cx="8229600" cy="1401763"/>
          </a:xfrm>
        </p:spPr>
        <p:txBody>
          <a:bodyPr/>
          <a:lstStyle/>
          <a:p>
            <a:pPr algn="l" eaLnBrk="1" hangingPunct="1"/>
            <a:r>
              <a:rPr lang="en-US" altLang="en-US" sz="3200" b="1" smtClean="0"/>
              <a:t>#1:  What do YOU think might be the reason why shrimp have disappeared from local waters?</a:t>
            </a:r>
          </a:p>
        </p:txBody>
      </p:sp>
      <p:sp>
        <p:nvSpPr>
          <p:cNvPr id="8196" name="Rectangle 3"/>
          <p:cNvSpPr>
            <a:spLocks noGrp="1" noChangeArrowheads="1"/>
          </p:cNvSpPr>
          <p:nvPr>
            <p:ph type="body" idx="1"/>
          </p:nvPr>
        </p:nvSpPr>
        <p:spPr>
          <a:xfrm>
            <a:off x="457200" y="2133600"/>
            <a:ext cx="8229600" cy="4114800"/>
          </a:xfrm>
        </p:spPr>
        <p:txBody>
          <a:bodyPr/>
          <a:lstStyle/>
          <a:p>
            <a:pPr marL="533400" indent="-533400" eaLnBrk="1" hangingPunct="1">
              <a:spcAft>
                <a:spcPts val="1200"/>
              </a:spcAft>
              <a:buFontTx/>
              <a:buAutoNum type="alphaUcPeriod"/>
            </a:pPr>
            <a:r>
              <a:rPr lang="en-US" altLang="en-US" sz="2800" smtClean="0"/>
              <a:t>Overfishing has depleted shrimp populations.</a:t>
            </a:r>
          </a:p>
          <a:p>
            <a:pPr marL="533400" indent="-533400" eaLnBrk="1" hangingPunct="1">
              <a:spcAft>
                <a:spcPts val="1200"/>
              </a:spcAft>
              <a:buFontTx/>
              <a:buAutoNum type="alphaUcPeriod"/>
            </a:pPr>
            <a:r>
              <a:rPr lang="en-US" altLang="en-US" sz="2800" smtClean="0"/>
              <a:t>Pollution has killed off shrimp populations.</a:t>
            </a:r>
          </a:p>
          <a:p>
            <a:pPr marL="533400" indent="-533400" eaLnBrk="1" hangingPunct="1">
              <a:spcAft>
                <a:spcPts val="1200"/>
              </a:spcAft>
              <a:buFontTx/>
              <a:buAutoNum type="alphaUcPeriod"/>
            </a:pPr>
            <a:r>
              <a:rPr lang="en-US" altLang="en-US" sz="2800" smtClean="0"/>
              <a:t>Rising water temperatures caused by climate change have made the habitat inhospitable to shrimp.</a:t>
            </a:r>
          </a:p>
          <a:p>
            <a:pPr marL="533400" indent="-533400" eaLnBrk="1" hangingPunct="1">
              <a:spcAft>
                <a:spcPts val="1200"/>
              </a:spcAft>
              <a:buFontTx/>
              <a:buAutoNum type="alphaUcPeriod"/>
            </a:pPr>
            <a:r>
              <a:rPr lang="en-US" altLang="en-US" sz="2800" smtClean="0"/>
              <a:t>Hurricane Katrina destroyed all the shrimp and their habitat.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533400" y="685800"/>
            <a:ext cx="4419600" cy="5562600"/>
          </a:xfrm>
        </p:spPr>
        <p:txBody>
          <a:bodyPr/>
          <a:lstStyle/>
          <a:p>
            <a:pPr algn="l" eaLnBrk="1" hangingPunct="1"/>
            <a:r>
              <a:rPr lang="en-US" altLang="en-US" sz="2400" smtClean="0"/>
              <a:t>George continued: “People around here have a lot of different ideas about why shrimp are going away. </a:t>
            </a:r>
            <a:br>
              <a:rPr lang="en-US" altLang="en-US" sz="2400" smtClean="0"/>
            </a:br>
            <a:r>
              <a:rPr lang="en-US" altLang="en-US" sz="2400" smtClean="0"/>
              <a:t>Some think hurricanes like Katrina are to blame, others think overfishing, pollution, or climate change are the cause.  </a:t>
            </a:r>
            <a:br>
              <a:rPr lang="en-US" altLang="en-US" sz="2400" smtClean="0"/>
            </a:br>
            <a:r>
              <a:rPr lang="en-US" altLang="en-US" sz="2400" smtClean="0"/>
              <a:t>I don’t know for sure, but something has definitely happened – people are calling our part of the Gulf a </a:t>
            </a:r>
            <a:r>
              <a:rPr lang="en-US" altLang="en-US" sz="2400" i="1" smtClean="0">
                <a:solidFill>
                  <a:schemeClr val="tx1"/>
                </a:solidFill>
              </a:rPr>
              <a:t>Dead Zone</a:t>
            </a:r>
            <a:r>
              <a:rPr lang="en-US" altLang="en-US" sz="2400" smtClean="0"/>
              <a:t> – and it seems to be growing every year.”</a:t>
            </a:r>
          </a:p>
        </p:txBody>
      </p:sp>
      <p:pic>
        <p:nvPicPr>
          <p:cNvPr id="9219" name="Picture 4" descr="dreamstime_41429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7703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5"/>
          <p:cNvSpPr>
            <a:spLocks noChangeArrowheads="1"/>
          </p:cNvSpPr>
          <p:nvPr/>
        </p:nvSpPr>
        <p:spPr bwMode="auto">
          <a:xfrm>
            <a:off x="533400" y="228600"/>
            <a:ext cx="2257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Dead Zone</a:t>
            </a:r>
          </a:p>
        </p:txBody>
      </p:sp>
      <p:sp>
        <p:nvSpPr>
          <p:cNvPr id="922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4917B29-FFA8-4CD1-8DEC-6F470E4BB9EC}" type="slidenum">
              <a:rPr lang="en-US" altLang="en-US" sz="1400"/>
              <a:pPr algn="r" eaLnBrk="1" hangingPunct="1"/>
              <a:t>8</a:t>
            </a:fld>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906D3D-2FD6-4127-B067-0E33E063550F}" type="slidenum">
              <a:rPr lang="en-US" altLang="en-US"/>
              <a:pPr eaLnBrk="1" hangingPunct="1"/>
              <a:t>9</a:t>
            </a:fld>
            <a:endParaRPr lang="en-US" altLang="en-US"/>
          </a:p>
        </p:txBody>
      </p:sp>
      <p:sp>
        <p:nvSpPr>
          <p:cNvPr id="10243" name="Rectangle 2"/>
          <p:cNvSpPr>
            <a:spLocks noGrp="1" noChangeArrowheads="1"/>
          </p:cNvSpPr>
          <p:nvPr>
            <p:ph type="title"/>
          </p:nvPr>
        </p:nvSpPr>
        <p:spPr>
          <a:xfrm>
            <a:off x="685800" y="457200"/>
            <a:ext cx="7848600" cy="1143000"/>
          </a:xfrm>
        </p:spPr>
        <p:txBody>
          <a:bodyPr/>
          <a:lstStyle/>
          <a:p>
            <a:pPr algn="l" eaLnBrk="1" hangingPunct="1"/>
            <a:r>
              <a:rPr lang="en-US" altLang="en-US" sz="3200" smtClean="0"/>
              <a:t>The four working hypotheses for the Dead Zone are:</a:t>
            </a:r>
          </a:p>
        </p:txBody>
      </p:sp>
      <p:sp>
        <p:nvSpPr>
          <p:cNvPr id="10244" name="Rectangle 3"/>
          <p:cNvSpPr>
            <a:spLocks noGrp="1" noChangeArrowheads="1"/>
          </p:cNvSpPr>
          <p:nvPr>
            <p:ph type="body" idx="1"/>
          </p:nvPr>
        </p:nvSpPr>
        <p:spPr>
          <a:xfrm>
            <a:off x="609600" y="1828800"/>
            <a:ext cx="7696200" cy="4525963"/>
          </a:xfrm>
        </p:spPr>
        <p:txBody>
          <a:bodyPr/>
          <a:lstStyle/>
          <a:p>
            <a:pPr eaLnBrk="1" hangingPunct="1"/>
            <a:r>
              <a:rPr lang="en-US" altLang="en-US" smtClean="0"/>
              <a:t>Hurricane Katrina (2005)</a:t>
            </a:r>
          </a:p>
          <a:p>
            <a:pPr eaLnBrk="1" hangingPunct="1"/>
            <a:r>
              <a:rPr lang="en-US" altLang="en-US" smtClean="0"/>
              <a:t>Pollution</a:t>
            </a:r>
          </a:p>
          <a:p>
            <a:pPr eaLnBrk="1" hangingPunct="1"/>
            <a:r>
              <a:rPr lang="en-US" altLang="en-US" smtClean="0"/>
              <a:t>Climate change</a:t>
            </a:r>
          </a:p>
          <a:p>
            <a:pPr eaLnBrk="1" hangingPunct="1"/>
            <a:r>
              <a:rPr lang="en-US" altLang="en-US" smtClean="0"/>
              <a:t>Overfishing</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4735</TotalTime>
  <Words>2329</Words>
  <Application>Microsoft Office PowerPoint</Application>
  <PresentationFormat>On-screen Show (4:3)</PresentationFormat>
  <Paragraphs>337</Paragraphs>
  <Slides>45</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Times</vt:lpstr>
      <vt:lpstr>Calibri</vt:lpstr>
      <vt:lpstr>Comic Sans MS</vt:lpstr>
      <vt:lpstr>Default Design</vt:lpstr>
      <vt:lpstr>The Gulf of Mexico’s Dead Zone</vt:lpstr>
      <vt:lpstr>Summer at the Seafood Shack</vt:lpstr>
      <vt:lpstr>PowerPoint Presentation</vt:lpstr>
      <vt:lpstr>PowerPoint Presentation</vt:lpstr>
      <vt:lpstr>PowerPoint Presentation</vt:lpstr>
      <vt:lpstr>PowerPoint Presentation</vt:lpstr>
      <vt:lpstr>#1:  What do YOU think might be the reason why shrimp have disappeared from local waters?</vt:lpstr>
      <vt:lpstr>George continued: “People around here have a lot of different ideas about why shrimp are going away.  Some think hurricanes like Katrina are to blame, others think overfishing, pollution, or climate change are the cause.   I don’t know for sure, but something has definitely happened – people are calling our part of the Gulf a Dead Zone – and it seems to be growing every year.”</vt:lpstr>
      <vt:lpstr>The four working hypotheses for the Dead Zone are:</vt:lpstr>
      <vt:lpstr>#2: What does this graph tell you has happened to the average shrimp catch from 1960 - 2000?</vt:lpstr>
      <vt:lpstr>#3: Which hypothesis does this graph NOT support and therefore eliminate?  Why can you rule that hypothesis out?</vt:lpstr>
      <vt:lpstr>Watching the local news that night, Susan saw the image below of the Gulf Coast at the mouth of the Mississippi River that caught her attention:</vt:lpstr>
      <vt:lpstr>What caught her attention?</vt:lpstr>
      <vt:lpstr>#4:  Which hypothesis does the evidence in this image support?</vt:lpstr>
      <vt:lpstr>PowerPoint Presentation</vt:lpstr>
      <vt:lpstr>Susan realized that runoff from an enormous area could be causing the sediment plume.</vt:lpstr>
      <vt:lpstr>#5: What does this figure tell you has increased in the runoff to the Mississippi River basin over time?</vt:lpstr>
      <vt:lpstr>Streamflow and Nitrate levels in the Mississippi River basin over time</vt:lpstr>
      <vt:lpstr>#6: What do these figures together tell you about the runoff to the Mississippi River basin over time?</vt:lpstr>
      <vt:lpstr>Susan recalled a figure from her biology course</vt:lpstr>
      <vt:lpstr>PowerPoint Presentation</vt:lpstr>
      <vt:lpstr>#7:  Using the graph from the previous slide , what is the most likely source of the increasing levels of nitrogen in the runoff? </vt:lpstr>
      <vt:lpstr>Susan realized that her Internet research had distracted her from her original question about shrimp.  How could increased nitrates be connected to decreased fish and shrimp populations?   She had figured out this much:  Nitrates flow into the Gulf of Mexico from the Mississippi River watershed (especially states further north).  The nitrates are carried by the freshwater river into the saltwater Gulf of Mexico.</vt:lpstr>
      <vt:lpstr>PowerPoint Presentation</vt:lpstr>
      <vt:lpstr>#8: When the freshwater river flows into the saltwater Gulf, what do you predict will happen?</vt:lpstr>
      <vt:lpstr>Temperature &amp; Salinity Layering</vt:lpstr>
      <vt:lpstr>PowerPoint Presentation</vt:lpstr>
      <vt:lpstr>PowerPoint Presentation</vt:lpstr>
      <vt:lpstr>What Happens Next?</vt:lpstr>
      <vt:lpstr>Eutrophication leads to hypoxia in the benthic waters (water near the bottom) of the Gulf</vt:lpstr>
      <vt:lpstr>Stratification and Hypoxia</vt:lpstr>
      <vt:lpstr>PowerPoint Presentation</vt:lpstr>
      <vt:lpstr>PowerPoint Presentation</vt:lpstr>
      <vt:lpstr>George said “People are calling our part of the Gulf a Dead Zone – and it seems to be growing every year.”  #15 – What do you think he means by the term “Dead Zone”?   #16 – What is causing the Dead Zone?      (The links on slides 26- 28 provide an answer to the two questions above.)  #17 – Does the evidence support his claim that the Dead Zone is growing in size each year?  Why or why not? </vt:lpstr>
      <vt:lpstr>#18:  Does the evidence you’ve seen so far mean that climate change and overfishing are NOT to blame for the decline of the shrimp fishery?</vt:lpstr>
      <vt:lpstr>PowerPoint Presentation</vt:lpstr>
      <vt:lpstr>Suppose you are on a government panel studying the Dead Zone problem.   #20: What recommendations would you make for solving the problem of the Dead Zone?  Include who should be responsible for fixing the problem and what actions they should take.</vt:lpstr>
      <vt:lpstr>The Other Hypotheses  #21: The temperature of the Earth’s atmosphere has increased in the last century.  This would increase the temperature of the ocean surface water.  How could this climate change contribute to the Dead Zone problem?  #22: How could overfishing contribute to the Dead Zone problem?</vt:lpstr>
      <vt:lpstr>Unit Summary #23: How does this case study demonstrate the interactions between abiotic and biotic factors in the Gulf of Mexico ecosystem?  Give several specific examples.  #24: How does this case study demonstrate the interactions that take place between ecosystems – such as land and aquatic ecosystems?</vt:lpstr>
      <vt:lpstr>Unit Summary #25: This case study is a good example of artificial eutrophication of an aquatic system caused by human activities.  Look at the next slide.  Each red dot indicates an area where artificial eutrophication takes place.  What types of countries (developed/developing) seem to have the greatest problem with eutrophication?  Why do you think that is? </vt:lpstr>
      <vt:lpstr>Sites of Eutrophication Worldwide</vt:lpstr>
      <vt:lpstr>Slide Credits</vt:lpstr>
      <vt:lpstr>PowerPoint Presentation</vt:lpstr>
      <vt:lpstr>PowerPoint Presentation</vt:lpstr>
      <vt:lpstr>PowerPoint Presentation</vt:lpstr>
    </vt:vector>
  </TitlesOfParts>
  <Company>CIT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Dead Zone</dc:title>
  <dc:creator>CIT</dc:creator>
  <cp:lastModifiedBy>Cheryl Bucheit</cp:lastModifiedBy>
  <cp:revision>140</cp:revision>
  <dcterms:created xsi:type="dcterms:W3CDTF">2008-03-26T20:13:54Z</dcterms:created>
  <dcterms:modified xsi:type="dcterms:W3CDTF">2017-04-28T15:11:22Z</dcterms:modified>
</cp:coreProperties>
</file>