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72" r:id="rId4"/>
    <p:sldId id="274" r:id="rId5"/>
    <p:sldId id="273" r:id="rId6"/>
    <p:sldId id="283" r:id="rId7"/>
    <p:sldId id="282" r:id="rId8"/>
    <p:sldId id="284" r:id="rId9"/>
    <p:sldId id="265" r:id="rId10"/>
    <p:sldId id="258" r:id="rId11"/>
    <p:sldId id="266" r:id="rId12"/>
    <p:sldId id="264" r:id="rId13"/>
    <p:sldId id="267" r:id="rId14"/>
    <p:sldId id="268" r:id="rId15"/>
    <p:sldId id="269" r:id="rId16"/>
    <p:sldId id="287" r:id="rId17"/>
    <p:sldId id="271" r:id="rId18"/>
    <p:sldId id="285" r:id="rId19"/>
    <p:sldId id="260" r:id="rId20"/>
    <p:sldId id="261" r:id="rId21"/>
    <p:sldId id="262" r:id="rId22"/>
    <p:sldId id="263" r:id="rId23"/>
    <p:sldId id="286" r:id="rId24"/>
    <p:sldId id="276" r:id="rId25"/>
    <p:sldId id="275" r:id="rId26"/>
    <p:sldId id="281" r:id="rId27"/>
    <p:sldId id="278" r:id="rId28"/>
    <p:sldId id="279" r:id="rId29"/>
    <p:sldId id="280"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226" autoAdjust="0"/>
  </p:normalViewPr>
  <p:slideViewPr>
    <p:cSldViewPr snapToGrid="0">
      <p:cViewPr varScale="1">
        <p:scale>
          <a:sx n="61" d="100"/>
          <a:sy n="61" d="100"/>
        </p:scale>
        <p:origin x="1098" y="48"/>
      </p:cViewPr>
      <p:guideLst/>
    </p:cSldViewPr>
  </p:slideViewPr>
  <p:notesTextViewPr>
    <p:cViewPr>
      <p:scale>
        <a:sx n="1" d="1"/>
        <a:sy n="1" d="1"/>
      </p:scale>
      <p:origin x="0" y="0"/>
    </p:cViewPr>
  </p:notesTextViewPr>
  <p:sorterViewPr>
    <p:cViewPr>
      <p:scale>
        <a:sx n="90" d="100"/>
        <a:sy n="90" d="100"/>
      </p:scale>
      <p:origin x="0" y="-5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74538-E95C-4374-9E48-031F64F26C5D}" type="datetimeFigureOut">
              <a:rPr lang="en-US" smtClean="0"/>
              <a:t>5/1/2017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81B52-FD4A-451D-A927-22AA48FEA89E}" type="slidenum">
              <a:rPr lang="en-US" smtClean="0"/>
              <a:t>‹#›</a:t>
            </a:fld>
            <a:endParaRPr lang="en-US"/>
          </a:p>
        </p:txBody>
      </p:sp>
    </p:spTree>
    <p:extLst>
      <p:ext uri="{BB962C8B-B14F-4D97-AF65-F5344CB8AC3E}">
        <p14:creationId xmlns:p14="http://schemas.microsoft.com/office/powerpoint/2010/main" val="180178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page</a:t>
            </a:r>
            <a:r>
              <a:rPr lang="en-US" baseline="0" dirty="0" smtClean="0"/>
              <a:t> 395</a:t>
            </a:r>
            <a:endParaRPr lang="en-US" dirty="0"/>
          </a:p>
        </p:txBody>
      </p:sp>
      <p:sp>
        <p:nvSpPr>
          <p:cNvPr id="4" name="Slide Number Placeholder 3"/>
          <p:cNvSpPr>
            <a:spLocks noGrp="1"/>
          </p:cNvSpPr>
          <p:nvPr>
            <p:ph type="sldNum" sz="quarter" idx="10"/>
          </p:nvPr>
        </p:nvSpPr>
        <p:spPr/>
        <p:txBody>
          <a:bodyPr/>
          <a:lstStyle/>
          <a:p>
            <a:fld id="{43A81B52-FD4A-451D-A927-22AA48FEA89E}" type="slidenum">
              <a:rPr lang="en-US" smtClean="0"/>
              <a:t>5</a:t>
            </a:fld>
            <a:endParaRPr lang="en-US"/>
          </a:p>
        </p:txBody>
      </p:sp>
    </p:spTree>
    <p:extLst>
      <p:ext uri="{BB962C8B-B14F-4D97-AF65-F5344CB8AC3E}">
        <p14:creationId xmlns:p14="http://schemas.microsoft.com/office/powerpoint/2010/main" val="240347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Alliances Simulation</a:t>
            </a:r>
            <a:endParaRPr lang="en-US" dirty="0"/>
          </a:p>
        </p:txBody>
      </p:sp>
      <p:sp>
        <p:nvSpPr>
          <p:cNvPr id="4" name="Slide Number Placeholder 3"/>
          <p:cNvSpPr>
            <a:spLocks noGrp="1"/>
          </p:cNvSpPr>
          <p:nvPr>
            <p:ph type="sldNum" sz="quarter" idx="10"/>
          </p:nvPr>
        </p:nvSpPr>
        <p:spPr/>
        <p:txBody>
          <a:bodyPr/>
          <a:lstStyle/>
          <a:p>
            <a:fld id="{43A81B52-FD4A-451D-A927-22AA48FEA89E}" type="slidenum">
              <a:rPr lang="en-US" smtClean="0"/>
              <a:t>24</a:t>
            </a:fld>
            <a:endParaRPr lang="en-US"/>
          </a:p>
        </p:txBody>
      </p:sp>
    </p:spTree>
    <p:extLst>
      <p:ext uri="{BB962C8B-B14F-4D97-AF65-F5344CB8AC3E}">
        <p14:creationId xmlns:p14="http://schemas.microsoft.com/office/powerpoint/2010/main" val="391267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81B52-FD4A-451D-A927-22AA48FEA89E}" type="slidenum">
              <a:rPr lang="en-US" smtClean="0"/>
              <a:t>26</a:t>
            </a:fld>
            <a:endParaRPr lang="en-US"/>
          </a:p>
        </p:txBody>
      </p:sp>
    </p:spTree>
    <p:extLst>
      <p:ext uri="{BB962C8B-B14F-4D97-AF65-F5344CB8AC3E}">
        <p14:creationId xmlns:p14="http://schemas.microsoft.com/office/powerpoint/2010/main" val="191808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t>
            </a:r>
            <a:r>
              <a:rPr lang="en-US" baseline="0" dirty="0" smtClean="0"/>
              <a:t> Duke Franz Ferdinand Reading</a:t>
            </a:r>
            <a:endParaRPr lang="en-US" dirty="0"/>
          </a:p>
        </p:txBody>
      </p:sp>
      <p:sp>
        <p:nvSpPr>
          <p:cNvPr id="4" name="Slide Number Placeholder 3"/>
          <p:cNvSpPr>
            <a:spLocks noGrp="1"/>
          </p:cNvSpPr>
          <p:nvPr>
            <p:ph type="sldNum" sz="quarter" idx="10"/>
          </p:nvPr>
        </p:nvSpPr>
        <p:spPr/>
        <p:txBody>
          <a:bodyPr/>
          <a:lstStyle/>
          <a:p>
            <a:fld id="{43A81B52-FD4A-451D-A927-22AA48FEA89E}" type="slidenum">
              <a:rPr lang="en-US" smtClean="0"/>
              <a:t>28</a:t>
            </a:fld>
            <a:endParaRPr lang="en-US"/>
          </a:p>
        </p:txBody>
      </p:sp>
    </p:spTree>
    <p:extLst>
      <p:ext uri="{BB962C8B-B14F-4D97-AF65-F5344CB8AC3E}">
        <p14:creationId xmlns:p14="http://schemas.microsoft.com/office/powerpoint/2010/main" val="105996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Willy-Nicky Letters</a:t>
            </a:r>
            <a:endParaRPr lang="en-US" dirty="0"/>
          </a:p>
        </p:txBody>
      </p:sp>
      <p:sp>
        <p:nvSpPr>
          <p:cNvPr id="4" name="Slide Number Placeholder 3"/>
          <p:cNvSpPr>
            <a:spLocks noGrp="1"/>
          </p:cNvSpPr>
          <p:nvPr>
            <p:ph type="sldNum" sz="quarter" idx="10"/>
          </p:nvPr>
        </p:nvSpPr>
        <p:spPr/>
        <p:txBody>
          <a:bodyPr/>
          <a:lstStyle/>
          <a:p>
            <a:fld id="{43A81B52-FD4A-451D-A927-22AA48FEA89E}" type="slidenum">
              <a:rPr lang="en-US" smtClean="0"/>
              <a:t>29</a:t>
            </a:fld>
            <a:endParaRPr lang="en-US"/>
          </a:p>
        </p:txBody>
      </p:sp>
    </p:spTree>
    <p:extLst>
      <p:ext uri="{BB962C8B-B14F-4D97-AF65-F5344CB8AC3E}">
        <p14:creationId xmlns:p14="http://schemas.microsoft.com/office/powerpoint/2010/main" val="327856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E19D3FB-30C8-49CC-B00D-A2EC8C85D3E1}" type="datetimeFigureOut">
              <a:rPr lang="en-US" smtClean="0"/>
              <a:t>5/1/2017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557384A-4614-4AE2-8F76-CDA17758E916}"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49079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19D3FB-30C8-49CC-B00D-A2EC8C85D3E1}"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7384A-4614-4AE2-8F76-CDA17758E916}" type="slidenum">
              <a:rPr lang="en-US" smtClean="0"/>
              <a:t>‹#›</a:t>
            </a:fld>
            <a:endParaRPr lang="en-US"/>
          </a:p>
        </p:txBody>
      </p:sp>
    </p:spTree>
    <p:extLst>
      <p:ext uri="{BB962C8B-B14F-4D97-AF65-F5344CB8AC3E}">
        <p14:creationId xmlns:p14="http://schemas.microsoft.com/office/powerpoint/2010/main" val="206638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19D3FB-30C8-49CC-B00D-A2EC8C85D3E1}"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7384A-4614-4AE2-8F76-CDA17758E916}" type="slidenum">
              <a:rPr lang="en-US" smtClean="0"/>
              <a:t>‹#›</a:t>
            </a:fld>
            <a:endParaRPr lang="en-US"/>
          </a:p>
        </p:txBody>
      </p:sp>
    </p:spTree>
    <p:extLst>
      <p:ext uri="{BB962C8B-B14F-4D97-AF65-F5344CB8AC3E}">
        <p14:creationId xmlns:p14="http://schemas.microsoft.com/office/powerpoint/2010/main" val="9044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28600" indent="-228600">
              <a:buClr>
                <a:srgbClr val="00B0F0"/>
              </a:buClr>
              <a:buFont typeface="Wingdings" panose="05000000000000000000" pitchFamily="2" charset="2"/>
              <a:buChar char="v"/>
              <a:defRPr sz="2600"/>
            </a:lvl1pPr>
            <a:lvl2pPr marL="685800" indent="-228600">
              <a:buClr>
                <a:srgbClr val="00B0F0"/>
              </a:buClr>
              <a:buFont typeface="Wingdings" panose="05000000000000000000" pitchFamily="2" charset="2"/>
              <a:buChar char="v"/>
              <a:defRPr sz="2200"/>
            </a:lvl2pPr>
            <a:lvl3pPr marL="1143000" indent="-228600">
              <a:buClr>
                <a:srgbClr val="00B0F0"/>
              </a:buClr>
              <a:buFont typeface="Wingdings" panose="05000000000000000000" pitchFamily="2" charset="2"/>
              <a:buChar char="v"/>
              <a:defRPr/>
            </a:lvl3pPr>
            <a:lvl4pPr marL="1600200" indent="-228600">
              <a:buClr>
                <a:srgbClr val="00B0F0"/>
              </a:buClr>
              <a:buFont typeface="Wingdings" panose="05000000000000000000" pitchFamily="2" charset="2"/>
              <a:buChar char="v"/>
              <a:defRPr/>
            </a:lvl4pPr>
            <a:lvl5pPr marL="2057400" indent="-228600">
              <a:buClr>
                <a:srgbClr val="00B0F0"/>
              </a:buClr>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19D3FB-30C8-49CC-B00D-A2EC8C85D3E1}"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7384A-4614-4AE2-8F76-CDA17758E916}" type="slidenum">
              <a:rPr lang="en-US" smtClean="0"/>
              <a:t>‹#›</a:t>
            </a:fld>
            <a:endParaRPr lang="en-US"/>
          </a:p>
        </p:txBody>
      </p:sp>
    </p:spTree>
    <p:extLst>
      <p:ext uri="{BB962C8B-B14F-4D97-AF65-F5344CB8AC3E}">
        <p14:creationId xmlns:p14="http://schemas.microsoft.com/office/powerpoint/2010/main" val="14928356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E19D3FB-30C8-49CC-B00D-A2EC8C85D3E1}" type="datetimeFigureOut">
              <a:rPr lang="en-US" smtClean="0"/>
              <a:t>5/1/2017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557384A-4614-4AE2-8F76-CDA17758E916}"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558369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lvl1pPr>
              <a:defRPr sz="2600"/>
            </a:lvl1pPr>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19D3FB-30C8-49CC-B00D-A2EC8C85D3E1}"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7384A-4614-4AE2-8F76-CDA17758E916}" type="slidenum">
              <a:rPr lang="en-US" smtClean="0"/>
              <a:t>‹#›</a:t>
            </a:fld>
            <a:endParaRPr lang="en-US"/>
          </a:p>
        </p:txBody>
      </p:sp>
    </p:spTree>
    <p:extLst>
      <p:ext uri="{BB962C8B-B14F-4D97-AF65-F5344CB8AC3E}">
        <p14:creationId xmlns:p14="http://schemas.microsoft.com/office/powerpoint/2010/main" val="394037998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19D3FB-30C8-49CC-B00D-A2EC8C85D3E1}"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7384A-4614-4AE2-8F76-CDA17758E916}" type="slidenum">
              <a:rPr lang="en-US" smtClean="0"/>
              <a:t>‹#›</a:t>
            </a:fld>
            <a:endParaRPr lang="en-US"/>
          </a:p>
        </p:txBody>
      </p:sp>
    </p:spTree>
    <p:extLst>
      <p:ext uri="{BB962C8B-B14F-4D97-AF65-F5344CB8AC3E}">
        <p14:creationId xmlns:p14="http://schemas.microsoft.com/office/powerpoint/2010/main" val="144983962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19D3FB-30C8-49CC-B00D-A2EC8C85D3E1}"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7384A-4614-4AE2-8F76-CDA17758E916}" type="slidenum">
              <a:rPr lang="en-US" smtClean="0"/>
              <a:t>‹#›</a:t>
            </a:fld>
            <a:endParaRPr lang="en-US"/>
          </a:p>
        </p:txBody>
      </p:sp>
    </p:spTree>
    <p:extLst>
      <p:ext uri="{BB962C8B-B14F-4D97-AF65-F5344CB8AC3E}">
        <p14:creationId xmlns:p14="http://schemas.microsoft.com/office/powerpoint/2010/main" val="236389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9D3FB-30C8-49CC-B00D-A2EC8C85D3E1}"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7384A-4614-4AE2-8F76-CDA17758E916}" type="slidenum">
              <a:rPr lang="en-US" smtClean="0"/>
              <a:t>‹#›</a:t>
            </a:fld>
            <a:endParaRPr lang="en-US"/>
          </a:p>
        </p:txBody>
      </p:sp>
    </p:spTree>
    <p:extLst>
      <p:ext uri="{BB962C8B-B14F-4D97-AF65-F5344CB8AC3E}">
        <p14:creationId xmlns:p14="http://schemas.microsoft.com/office/powerpoint/2010/main" val="29916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BE19D3FB-30C8-49CC-B00D-A2EC8C85D3E1}" type="datetimeFigureOut">
              <a:rPr lang="en-US" smtClean="0"/>
              <a:t>5/1/2017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4557384A-4614-4AE2-8F76-CDA17758E916}"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236824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E19D3FB-30C8-49CC-B00D-A2EC8C85D3E1}" type="datetimeFigureOut">
              <a:rPr lang="en-US" smtClean="0"/>
              <a:t>5/1/2017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4557384A-4614-4AE2-8F76-CDA17758E916}" type="slidenum">
              <a:rPr lang="en-US" smtClean="0"/>
              <a:t>‹#›</a:t>
            </a:fld>
            <a:endParaRPr lang="en-US"/>
          </a:p>
        </p:txBody>
      </p:sp>
    </p:spTree>
    <p:extLst>
      <p:ext uri="{BB962C8B-B14F-4D97-AF65-F5344CB8AC3E}">
        <p14:creationId xmlns:p14="http://schemas.microsoft.com/office/powerpoint/2010/main" val="129970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E19D3FB-30C8-49CC-B00D-A2EC8C85D3E1}" type="datetimeFigureOut">
              <a:rPr lang="en-US" smtClean="0"/>
              <a:t>5/1/2017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557384A-4614-4AE2-8F76-CDA17758E916}"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9165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Causes of world War 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7377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Nationalism: Germany</a:t>
            </a:r>
            <a:endParaRPr lang="en-US" dirty="0"/>
          </a:p>
        </p:txBody>
      </p:sp>
      <p:sp>
        <p:nvSpPr>
          <p:cNvPr id="6" name="Content Placeholder 5"/>
          <p:cNvSpPr>
            <a:spLocks noGrp="1"/>
          </p:cNvSpPr>
          <p:nvPr>
            <p:ph idx="1"/>
          </p:nvPr>
        </p:nvSpPr>
        <p:spPr>
          <a:xfrm>
            <a:off x="1109789" y="1497725"/>
            <a:ext cx="10178322" cy="5675585"/>
          </a:xfrm>
        </p:spPr>
        <p:txBody>
          <a:bodyPr>
            <a:noAutofit/>
          </a:bodyPr>
          <a:lstStyle/>
          <a:p>
            <a:r>
              <a:rPr lang="en-US" sz="2400" dirty="0" smtClean="0"/>
              <a:t>In the early 1800s German speaking peoples lived in several German states as well as Prussia and the Austrian-Hapsburg Empire.</a:t>
            </a:r>
          </a:p>
          <a:p>
            <a:pPr lvl="1"/>
            <a:r>
              <a:rPr lang="en-US" sz="2000" dirty="0" smtClean="0"/>
              <a:t>Napoleon's invasion of the German States unleashed nationalist feelings in these territories.</a:t>
            </a:r>
          </a:p>
          <a:p>
            <a:pPr lvl="1"/>
            <a:r>
              <a:rPr lang="en-US" sz="2000" dirty="0" smtClean="0"/>
              <a:t>After Napoleon, the Congress of Vienna created a weak alliance they called the German Confederation.</a:t>
            </a:r>
          </a:p>
          <a:p>
            <a:r>
              <a:rPr lang="en-US" sz="2400" dirty="0" smtClean="0"/>
              <a:t>Germany remained fragmented economically and politically.</a:t>
            </a:r>
          </a:p>
          <a:p>
            <a:r>
              <a:rPr lang="en-US" sz="2400" dirty="0" smtClean="0"/>
              <a:t>In 1862 King William I of Germany made Otto von Bismarck, a Prussian Junker, Prime Minister.</a:t>
            </a:r>
          </a:p>
          <a:p>
            <a:r>
              <a:rPr lang="en-US" sz="2400" dirty="0" smtClean="0"/>
              <a:t>Bismarck use a policy of “Blood and Iron” to unite the German states under Prussian rule.</a:t>
            </a:r>
          </a:p>
          <a:p>
            <a:r>
              <a:rPr lang="en-US" sz="2400" dirty="0" smtClean="0"/>
              <a:t>“</a:t>
            </a:r>
            <a:r>
              <a:rPr lang="en-US" sz="2400" dirty="0" err="1" smtClean="0"/>
              <a:t>RealPolitik</a:t>
            </a:r>
            <a:r>
              <a:rPr lang="en-US" sz="2400" dirty="0" smtClean="0"/>
              <a:t>”</a:t>
            </a:r>
          </a:p>
          <a:p>
            <a:pPr marL="0" indent="0">
              <a:buNone/>
            </a:pPr>
            <a:endParaRPr lang="en-US" sz="2400" dirty="0"/>
          </a:p>
        </p:txBody>
      </p:sp>
    </p:spTree>
    <p:extLst>
      <p:ext uri="{BB962C8B-B14F-4D97-AF65-F5344CB8AC3E}">
        <p14:creationId xmlns:p14="http://schemas.microsoft.com/office/powerpoint/2010/main" val="1303609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Germany</a:t>
            </a:r>
            <a:endParaRPr lang="en-US" dirty="0"/>
          </a:p>
        </p:txBody>
      </p:sp>
      <p:sp>
        <p:nvSpPr>
          <p:cNvPr id="4" name="Rectangle 1"/>
          <p:cNvSpPr>
            <a:spLocks noGrp="1" noChangeArrowheads="1"/>
          </p:cNvSpPr>
          <p:nvPr>
            <p:ph idx="1"/>
          </p:nvPr>
        </p:nvSpPr>
        <p:spPr bwMode="auto">
          <a:xfrm>
            <a:off x="1251678" y="1882194"/>
            <a:ext cx="1003021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ClrTx/>
            </a:pPr>
            <a:r>
              <a:rPr kumimoji="0" lang="en-US" altLang="en-US" sz="28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After German unification</a:t>
            </a:r>
            <a:r>
              <a:rPr kumimoji="0" lang="en-US" altLang="en-US" sz="2800" b="0" i="0" u="none" strike="noStrike" cap="none" normalizeH="0" dirty="0" smtClean="0">
                <a:ln>
                  <a:noFill/>
                </a:ln>
                <a:solidFill>
                  <a:schemeClr val="tx1"/>
                </a:solidFill>
                <a:effectLst/>
                <a:latin typeface="Verdana" panose="020B0604030504040204" pitchFamily="34" charset="0"/>
                <a:ea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in 1871 Germany rapidly became the strongest economic and military power in Europe. </a:t>
            </a:r>
          </a:p>
          <a:p>
            <a:pPr eaLnBrk="0" fontAlgn="base" hangingPunct="0">
              <a:lnSpc>
                <a:spcPct val="100000"/>
              </a:lnSpc>
              <a:spcBef>
                <a:spcPct val="0"/>
              </a:spcBef>
              <a:spcAft>
                <a:spcPct val="0"/>
              </a:spcAft>
              <a:buClrTx/>
            </a:pPr>
            <a:r>
              <a:rPr kumimoji="0" lang="en-US" altLang="en-US" sz="28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After 1890, Germany was more aggressive. She wanted to build up her influence in every part of the world.</a:t>
            </a:r>
          </a:p>
          <a:p>
            <a:pPr eaLnBrk="0" fontAlgn="base" hangingPunct="0">
              <a:lnSpc>
                <a:spcPct val="100000"/>
              </a:lnSpc>
              <a:spcBef>
                <a:spcPct val="0"/>
              </a:spcBef>
              <a:spcAft>
                <a:spcPct val="0"/>
              </a:spcAft>
              <a:buClrTx/>
            </a:pPr>
            <a:r>
              <a:rPr kumimoji="0" lang="en-US" altLang="en-US" sz="28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Because German ambitions were extended to many parts of the globe, Germany came into serious conflicts with all other major powers of Europe (except Austria-Hungary) from 1890 to 1914.</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6838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Italy</a:t>
            </a:r>
            <a:endParaRPr lang="en-US" dirty="0"/>
          </a:p>
        </p:txBody>
      </p:sp>
      <p:sp>
        <p:nvSpPr>
          <p:cNvPr id="3" name="Content Placeholder 2"/>
          <p:cNvSpPr>
            <a:spLocks noGrp="1"/>
          </p:cNvSpPr>
          <p:nvPr>
            <p:ph idx="1"/>
          </p:nvPr>
        </p:nvSpPr>
        <p:spPr>
          <a:xfrm>
            <a:off x="1062491" y="1128451"/>
            <a:ext cx="10162557" cy="6400799"/>
          </a:xfrm>
        </p:spPr>
        <p:txBody>
          <a:bodyPr>
            <a:normAutofit/>
          </a:bodyPr>
          <a:lstStyle/>
          <a:p>
            <a:r>
              <a:rPr lang="en-US" sz="2400" dirty="0" smtClean="0"/>
              <a:t>Italian peninsula had not experienced unity since Roman times</a:t>
            </a:r>
          </a:p>
          <a:p>
            <a:pPr lvl="1"/>
            <a:r>
              <a:rPr lang="en-US" sz="2000" dirty="0" smtClean="0"/>
              <a:t>Italy had been a battleground for foreign rulers and princes but Napoleon’s invasions had sparked dreams of unity; Congress of Vienna ignored nationalists ambitions</a:t>
            </a:r>
          </a:p>
          <a:p>
            <a:r>
              <a:rPr lang="en-US" sz="2400" dirty="0" smtClean="0"/>
              <a:t>Italian nationalist leaders like Camillo Cavour and Giuseppe Garibaldi united Italy in part through armed conflict and also through diplomatic means</a:t>
            </a:r>
          </a:p>
          <a:p>
            <a:pPr lvl="1"/>
            <a:r>
              <a:rPr lang="en-US" dirty="0" smtClean="0"/>
              <a:t>Northern Italy was united under a constitutional monarch, Victor Emmanuel II and his prime minister Camillo Cavour</a:t>
            </a:r>
          </a:p>
          <a:p>
            <a:pPr lvl="1"/>
            <a:r>
              <a:rPr lang="en-US" dirty="0" smtClean="0"/>
              <a:t>Aided by Cavour, Garibaldi led an army of 1,000 “Red Shirts” to invade Southern Italy. His speed and success allowed him to quickly take over the island of Sicily and southern Italy</a:t>
            </a:r>
          </a:p>
          <a:p>
            <a:pPr lvl="1"/>
            <a:r>
              <a:rPr lang="en-US" dirty="0" smtClean="0"/>
              <a:t>In a patriotic move, Garibaldi turned over his conquered territories to King Victor Emmanuel II who is then crowned King of Italy. </a:t>
            </a:r>
          </a:p>
        </p:txBody>
      </p:sp>
    </p:spTree>
    <p:extLst>
      <p:ext uri="{BB962C8B-B14F-4D97-AF65-F5344CB8AC3E}">
        <p14:creationId xmlns:p14="http://schemas.microsoft.com/office/powerpoint/2010/main" val="1674847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Italy</a:t>
            </a:r>
            <a:endParaRPr lang="en-US" dirty="0"/>
          </a:p>
        </p:txBody>
      </p:sp>
      <p:sp>
        <p:nvSpPr>
          <p:cNvPr id="4" name="Rectangle 1"/>
          <p:cNvSpPr>
            <a:spLocks noGrp="1" noChangeArrowheads="1"/>
          </p:cNvSpPr>
          <p:nvPr>
            <p:ph idx="1"/>
          </p:nvPr>
        </p:nvSpPr>
        <p:spPr bwMode="auto">
          <a:xfrm>
            <a:off x="1251678" y="1307855"/>
            <a:ext cx="887111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ClrTx/>
            </a:pPr>
            <a:r>
              <a:rPr kumimoji="0" lang="en-US" altLang="en-US" sz="22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After Italy was unified in 1870,</a:t>
            </a:r>
            <a:r>
              <a:rPr kumimoji="0" lang="en-US" altLang="en-US" sz="2200" b="0" i="0" u="none" strike="noStrike" cap="none" normalizeH="0" dirty="0" smtClean="0">
                <a:ln>
                  <a:noFill/>
                </a:ln>
                <a:solidFill>
                  <a:schemeClr val="tx1"/>
                </a:solidFill>
                <a:effectLst/>
                <a:latin typeface="Verdana" panose="020B0604030504040204" pitchFamily="34" charset="0"/>
                <a:ea typeface="Times New Roman" panose="02020603050405020304" pitchFamily="18" charset="0"/>
              </a:rPr>
              <a:t> she </a:t>
            </a:r>
            <a:r>
              <a:rPr kumimoji="0" lang="en-US" altLang="en-US" sz="22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was barely powerful enough to be counted as a great power. </a:t>
            </a:r>
          </a:p>
          <a:p>
            <a:pPr lvl="1" eaLnBrk="0" fontAlgn="base" hangingPunct="0">
              <a:lnSpc>
                <a:spcPct val="100000"/>
              </a:lnSpc>
              <a:spcBef>
                <a:spcPct val="0"/>
              </a:spcBef>
              <a:spcAft>
                <a:spcPct val="0"/>
              </a:spcAft>
              <a:buClrTx/>
            </a:pPr>
            <a:r>
              <a:rPr kumimoji="0" lang="en-US" altLang="en-US"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parliamentary system was corrupt and inefficient. </a:t>
            </a:r>
          </a:p>
          <a:p>
            <a:pPr lvl="1" eaLnBrk="0" fontAlgn="base" hangingPunct="0">
              <a:lnSpc>
                <a:spcPct val="100000"/>
              </a:lnSpc>
              <a:spcBef>
                <a:spcPct val="0"/>
              </a:spcBef>
              <a:spcAft>
                <a:spcPct val="0"/>
              </a:spcAft>
              <a:buClrTx/>
            </a:pPr>
            <a:r>
              <a:rPr kumimoji="0" lang="en-US" altLang="en-US"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industrial progress was slow. </a:t>
            </a:r>
          </a:p>
          <a:p>
            <a:pPr eaLnBrk="0" fontAlgn="base" hangingPunct="0">
              <a:lnSpc>
                <a:spcPct val="100000"/>
              </a:lnSpc>
              <a:spcBef>
                <a:spcPct val="0"/>
              </a:spcBef>
              <a:spcAft>
                <a:spcPct val="0"/>
              </a:spcAft>
              <a:buClrTx/>
            </a:pPr>
            <a:r>
              <a:rPr kumimoji="0" lang="en-US" altLang="en-US" sz="22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But Italy had great territorial ambitions. </a:t>
            </a:r>
          </a:p>
          <a:p>
            <a:pPr lvl="1" eaLnBrk="0" fontAlgn="base" hangingPunct="0">
              <a:lnSpc>
                <a:spcPct val="100000"/>
              </a:lnSpc>
              <a:spcBef>
                <a:spcPct val="0"/>
              </a:spcBef>
              <a:spcAft>
                <a:spcPct val="0"/>
              </a:spcAft>
              <a:buClrTx/>
            </a:pPr>
            <a:r>
              <a:rPr kumimoji="0" lang="en-US" altLang="en-US"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wanted Tunis and Tripoli in northern Africa. </a:t>
            </a:r>
          </a:p>
          <a:p>
            <a:pPr eaLnBrk="0" fontAlgn="base" hangingPunct="0">
              <a:lnSpc>
                <a:spcPct val="100000"/>
              </a:lnSpc>
              <a:spcBef>
                <a:spcPct val="0"/>
              </a:spcBef>
              <a:spcAft>
                <a:spcPct val="0"/>
              </a:spcAft>
              <a:buClrTx/>
            </a:pPr>
            <a:r>
              <a:rPr kumimoji="0" lang="en-US" altLang="en-US" sz="22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This brought her into conflicts with France because Tunis was adjacent to the French colony, Algeria, and was long regarded by France as French sphere of influence. </a:t>
            </a:r>
          </a:p>
          <a:p>
            <a:pPr eaLnBrk="0" fontAlgn="base" hangingPunct="0">
              <a:lnSpc>
                <a:spcPct val="100000"/>
              </a:lnSpc>
              <a:spcBef>
                <a:spcPct val="0"/>
              </a:spcBef>
              <a:spcAft>
                <a:spcPct val="0"/>
              </a:spcAft>
              <a:buClrTx/>
            </a:pPr>
            <a:r>
              <a:rPr kumimoji="0" lang="en-US" altLang="en-US" sz="22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Italy also wanted Italia,</a:t>
            </a:r>
            <a:r>
              <a:rPr kumimoji="0" lang="en-US" altLang="en-US" sz="2200" b="0" i="0" u="none" strike="noStrike" cap="none" normalizeH="0" dirty="0" smtClean="0">
                <a:ln>
                  <a:noFill/>
                </a:ln>
                <a:solidFill>
                  <a:schemeClr val="tx1"/>
                </a:solidFill>
                <a:effectLst/>
                <a:latin typeface="Verdana" panose="020B0604030504040204" pitchFamily="34" charset="0"/>
                <a:ea typeface="Times New Roman" panose="02020603050405020304" pitchFamily="18" charset="0"/>
              </a:rPr>
              <a:t> territories of the Austro-Hungarian Empire </a:t>
            </a:r>
          </a:p>
          <a:p>
            <a:pPr eaLnBrk="0" fontAlgn="base" hangingPunct="0">
              <a:lnSpc>
                <a:spcPct val="100000"/>
              </a:lnSpc>
              <a:spcBef>
                <a:spcPct val="0"/>
              </a:spcBef>
              <a:spcAft>
                <a:spcPct val="0"/>
              </a:spcAft>
              <a:buClrTx/>
            </a:pPr>
            <a:r>
              <a:rPr kumimoji="0" lang="en-US" altLang="en-US" sz="22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Although the majority of the people in these places were Italians, they were kept under the rule of the Dual Monarchy.</a:t>
            </a:r>
          </a:p>
          <a:p>
            <a:pPr eaLnBrk="0" fontAlgn="base" hangingPunct="0">
              <a:lnSpc>
                <a:spcPct val="100000"/>
              </a:lnSpc>
              <a:spcBef>
                <a:spcPct val="0"/>
              </a:spcBef>
              <a:spcAft>
                <a:spcPct val="0"/>
              </a:spcAft>
              <a:buClrTx/>
            </a:pPr>
            <a:r>
              <a:rPr kumimoji="0" lang="en-US" altLang="en-US" sz="22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Thus Italy came into serious conflicts with Austria-Hungary.</a:t>
            </a:r>
            <a:endParaRPr kumimoji="0" lang="en-US" altLang="en-US" sz="2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8239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Austria-Hungary</a:t>
            </a:r>
            <a:endParaRPr lang="en-US" dirty="0"/>
          </a:p>
        </p:txBody>
      </p:sp>
      <p:sp>
        <p:nvSpPr>
          <p:cNvPr id="3" name="Content Placeholder 2"/>
          <p:cNvSpPr>
            <a:spLocks noGrp="1"/>
          </p:cNvSpPr>
          <p:nvPr>
            <p:ph idx="1"/>
          </p:nvPr>
        </p:nvSpPr>
        <p:spPr>
          <a:xfrm>
            <a:off x="1062491" y="1198175"/>
            <a:ext cx="10178322" cy="3593591"/>
          </a:xfrm>
        </p:spPr>
        <p:txBody>
          <a:bodyPr>
            <a:noAutofit/>
          </a:bodyPr>
          <a:lstStyle/>
          <a:p>
            <a:r>
              <a:rPr lang="en-US" sz="2400" dirty="0" smtClean="0"/>
              <a:t>Since the Congress of Vienna, Austria resisted liberal influence and tried to limit industrial development until the 1840s when industries, and socialist movements began rising up</a:t>
            </a:r>
          </a:p>
          <a:p>
            <a:r>
              <a:rPr lang="en-US" sz="2400" dirty="0" smtClean="0"/>
              <a:t>The Hapsburg family who ruled Austria (and her territories) governed a multi-national empire of over 50 million people</a:t>
            </a:r>
          </a:p>
          <a:p>
            <a:r>
              <a:rPr lang="en-US" sz="2400" dirty="0" smtClean="0"/>
              <a:t>Nationalist demands were ignored until after the Austro-Prussian war in 1866</a:t>
            </a:r>
          </a:p>
          <a:p>
            <a:r>
              <a:rPr lang="en-US" sz="2400" dirty="0"/>
              <a:t>Government of Austria was changed to a Dual Monarchy</a:t>
            </a:r>
          </a:p>
          <a:p>
            <a:pPr lvl="1"/>
            <a:r>
              <a:rPr lang="en-US" sz="2000" dirty="0"/>
              <a:t>Austria and Hungry would be separate sates with it’s own constitution and parliament</a:t>
            </a:r>
          </a:p>
          <a:p>
            <a:pPr lvl="1"/>
            <a:r>
              <a:rPr lang="en-US" sz="2000" dirty="0"/>
              <a:t>Francis Joseph would rule as Emperor of Austria and King of Hungary</a:t>
            </a:r>
          </a:p>
          <a:p>
            <a:pPr lvl="1"/>
            <a:r>
              <a:rPr lang="en-US" sz="2000" dirty="0"/>
              <a:t>They would share ministers of finance, defense and foreign affairs but be independent in all other aspects</a:t>
            </a:r>
          </a:p>
          <a:p>
            <a:r>
              <a:rPr lang="en-US" sz="2400" dirty="0" smtClean="0"/>
              <a:t>This only increases unrest especially among the Slavic groups living in the Empire</a:t>
            </a:r>
          </a:p>
          <a:p>
            <a:pPr lvl="1"/>
            <a:endParaRPr lang="en-US" sz="2400" dirty="0" smtClean="0"/>
          </a:p>
        </p:txBody>
      </p:sp>
    </p:spTree>
    <p:extLst>
      <p:ext uri="{BB962C8B-B14F-4D97-AF65-F5344CB8AC3E}">
        <p14:creationId xmlns:p14="http://schemas.microsoft.com/office/powerpoint/2010/main" val="953691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Austria-Hungary</a:t>
            </a:r>
            <a:endParaRPr lang="en-US" dirty="0"/>
          </a:p>
        </p:txBody>
      </p:sp>
      <p:sp>
        <p:nvSpPr>
          <p:cNvPr id="3" name="Content Placeholder 2"/>
          <p:cNvSpPr>
            <a:spLocks noGrp="1"/>
          </p:cNvSpPr>
          <p:nvPr>
            <p:ph idx="1"/>
          </p:nvPr>
        </p:nvSpPr>
        <p:spPr>
          <a:xfrm>
            <a:off x="1251678" y="1874517"/>
            <a:ext cx="10178322" cy="4351282"/>
          </a:xfrm>
        </p:spPr>
        <p:txBody>
          <a:bodyPr>
            <a:normAutofit fontScale="92500" lnSpcReduction="10000"/>
          </a:bodyPr>
          <a:lstStyle/>
          <a:p>
            <a:r>
              <a:rPr lang="en-US" sz="3000" dirty="0" smtClean="0"/>
              <a:t>Ethnic minority groups living in the Austro-Hungarian empire desired independence and the Dual Monarchy suppressed these movements in and out of the empire. </a:t>
            </a:r>
          </a:p>
          <a:p>
            <a:r>
              <a:rPr lang="en-US" sz="3000" dirty="0" smtClean="0"/>
              <a:t>In particular they tried to gain control over the area of the Balkans which had agitated nationalist movements among some nationalities (Serbs) living in Austria-Hungary.</a:t>
            </a:r>
          </a:p>
          <a:p>
            <a:r>
              <a:rPr lang="en-US" sz="3000" dirty="0" smtClean="0"/>
              <a:t>Serbia became an enemy of Austria-Hungary from 1871-1914</a:t>
            </a:r>
          </a:p>
          <a:p>
            <a:r>
              <a:rPr lang="en-US" sz="3000" dirty="0" smtClean="0"/>
              <a:t>Austria-Hungary also had trouble with Russia because Russia, being a Slav country, always backed up Serbia </a:t>
            </a:r>
          </a:p>
          <a:p>
            <a:endParaRPr lang="en-US" dirty="0"/>
          </a:p>
        </p:txBody>
      </p:sp>
    </p:spTree>
    <p:extLst>
      <p:ext uri="{BB962C8B-B14F-4D97-AF65-F5344CB8AC3E}">
        <p14:creationId xmlns:p14="http://schemas.microsoft.com/office/powerpoint/2010/main" val="120618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Russia</a:t>
            </a:r>
            <a:endParaRPr lang="en-US" dirty="0"/>
          </a:p>
        </p:txBody>
      </p:sp>
      <p:sp>
        <p:nvSpPr>
          <p:cNvPr id="3" name="Content Placeholder 2"/>
          <p:cNvSpPr>
            <a:spLocks noGrp="1"/>
          </p:cNvSpPr>
          <p:nvPr>
            <p:ph idx="1"/>
          </p:nvPr>
        </p:nvSpPr>
        <p:spPr>
          <a:xfrm>
            <a:off x="944250" y="1371600"/>
            <a:ext cx="10793178" cy="5281448"/>
          </a:xfrm>
        </p:spPr>
        <p:txBody>
          <a:bodyPr>
            <a:noAutofit/>
          </a:bodyPr>
          <a:lstStyle/>
          <a:p>
            <a:r>
              <a:rPr lang="en-US" dirty="0"/>
              <a:t>Russia was largest and most populous country in Europe</a:t>
            </a:r>
          </a:p>
          <a:p>
            <a:r>
              <a:rPr lang="en-US" dirty="0"/>
              <a:t>Russia was an autocracy and largely agricultural with most labor based from serfs</a:t>
            </a:r>
          </a:p>
          <a:p>
            <a:r>
              <a:rPr lang="en-US" dirty="0"/>
              <a:t>Tsars and nobles did not want to make changes or improvements that might undermine their authority and way of </a:t>
            </a:r>
            <a:r>
              <a:rPr lang="en-US" dirty="0" smtClean="0"/>
              <a:t>life</a:t>
            </a:r>
          </a:p>
          <a:p>
            <a:r>
              <a:rPr lang="en-US" dirty="0"/>
              <a:t>In 1856 Russia was defeated in the Crimean War by Britain and France and forced to sign the Treaty of Paris (1856)</a:t>
            </a:r>
          </a:p>
          <a:p>
            <a:r>
              <a:rPr lang="en-US" dirty="0"/>
              <a:t>This prevented Russia expansion into the area of the </a:t>
            </a:r>
            <a:r>
              <a:rPr lang="en-US" dirty="0" smtClean="0"/>
              <a:t>Balkans</a:t>
            </a:r>
          </a:p>
          <a:p>
            <a:r>
              <a:rPr lang="en-US" dirty="0" smtClean="0"/>
              <a:t>In 1861, Tsar Alexander II freed serfs in Russia which allowed for industrialization to start to take hold in the following decade. </a:t>
            </a:r>
          </a:p>
          <a:p>
            <a:endParaRPr lang="en-US" dirty="0"/>
          </a:p>
          <a:p>
            <a:endParaRPr lang="en-US" dirty="0"/>
          </a:p>
        </p:txBody>
      </p:sp>
    </p:spTree>
    <p:extLst>
      <p:ext uri="{BB962C8B-B14F-4D97-AF65-F5344CB8AC3E}">
        <p14:creationId xmlns:p14="http://schemas.microsoft.com/office/powerpoint/2010/main" val="2275691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Russia</a:t>
            </a:r>
            <a:endParaRPr lang="en-US" dirty="0"/>
          </a:p>
        </p:txBody>
      </p:sp>
      <p:sp>
        <p:nvSpPr>
          <p:cNvPr id="3" name="Content Placeholder 2"/>
          <p:cNvSpPr>
            <a:spLocks noGrp="1"/>
          </p:cNvSpPr>
          <p:nvPr>
            <p:ph idx="1"/>
          </p:nvPr>
        </p:nvSpPr>
        <p:spPr>
          <a:xfrm>
            <a:off x="1251678" y="1529255"/>
            <a:ext cx="10067963" cy="4523758"/>
          </a:xfrm>
        </p:spPr>
        <p:txBody>
          <a:bodyPr>
            <a:normAutofit fontScale="92500" lnSpcReduction="10000"/>
          </a:bodyPr>
          <a:lstStyle/>
          <a:p>
            <a:r>
              <a:rPr lang="en-US" sz="2800" dirty="0"/>
              <a:t>In 1870 Russia violated the Treaty because Russians wanted to acquire warm-water ports for trade</a:t>
            </a:r>
          </a:p>
          <a:p>
            <a:r>
              <a:rPr lang="en-US" sz="2800" dirty="0"/>
              <a:t>Also, Russians saw the people of the Balkans as being of Slavic decent and therefore Russia could claim the protector of her brother races</a:t>
            </a:r>
          </a:p>
          <a:p>
            <a:r>
              <a:rPr lang="en-US" dirty="0" smtClean="0"/>
              <a:t>Britain viewed Russia expansion into the Balkans as threatening to Mediterranean trade routes vital to Britain. </a:t>
            </a:r>
          </a:p>
          <a:p>
            <a:r>
              <a:rPr lang="en-US" dirty="0" smtClean="0"/>
              <a:t>By </a:t>
            </a:r>
            <a:r>
              <a:rPr lang="en-US" dirty="0"/>
              <a:t>1905, political and social problems which had been increasing with industrialization exploded into Revolution as Russia was defeated in the Russo-Japanese War.</a:t>
            </a:r>
          </a:p>
          <a:p>
            <a:pPr lvl="1"/>
            <a:r>
              <a:rPr lang="en-US" dirty="0"/>
              <a:t>The Revolution led to decreased power of the monarchy.</a:t>
            </a:r>
          </a:p>
          <a:p>
            <a:endParaRPr lang="en-US" dirty="0"/>
          </a:p>
          <a:p>
            <a:endParaRPr lang="en-US" dirty="0"/>
          </a:p>
        </p:txBody>
      </p:sp>
    </p:spTree>
    <p:extLst>
      <p:ext uri="{BB962C8B-B14F-4D97-AF65-F5344CB8AC3E}">
        <p14:creationId xmlns:p14="http://schemas.microsoft.com/office/powerpoint/2010/main" val="3341744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Causes</a:t>
            </a:r>
            <a:endParaRPr lang="en-US" dirty="0"/>
          </a:p>
        </p:txBody>
      </p:sp>
      <p:sp>
        <p:nvSpPr>
          <p:cNvPr id="3" name="Content Placeholder 2"/>
          <p:cNvSpPr>
            <a:spLocks noGrp="1"/>
          </p:cNvSpPr>
          <p:nvPr>
            <p:ph sz="half" idx="1"/>
          </p:nvPr>
        </p:nvSpPr>
        <p:spPr/>
        <p:txBody>
          <a:bodyPr>
            <a:normAutofit fontScale="92500" lnSpcReduction="20000"/>
          </a:bodyPr>
          <a:lstStyle/>
          <a:p>
            <a:pPr marL="904875">
              <a:buBlip>
                <a:blip r:embed="rId2"/>
              </a:buBlip>
            </a:pPr>
            <a:r>
              <a:rPr lang="en-US" altLang="en-US" sz="3600" dirty="0"/>
              <a:t>An acronym for the 5 main causes of </a:t>
            </a:r>
            <a:r>
              <a:rPr lang="en-US" altLang="en-US" sz="3600" dirty="0" smtClean="0"/>
              <a:t>WW1</a:t>
            </a:r>
          </a:p>
          <a:p>
            <a:pPr marL="904875">
              <a:buBlip>
                <a:blip r:embed="rId2"/>
              </a:buBlip>
            </a:pPr>
            <a:r>
              <a:rPr lang="en-US" altLang="en-US" sz="3600" b="1" u="sng" dirty="0" smtClean="0"/>
              <a:t>M</a:t>
            </a:r>
            <a:r>
              <a:rPr lang="en-US" altLang="en-US" sz="3600" b="1" u="sng" dirty="0"/>
              <a:t>: </a:t>
            </a:r>
            <a:r>
              <a:rPr lang="en-US" altLang="en-US" sz="3600" b="1" u="sng" dirty="0" smtClean="0"/>
              <a:t>Militarism</a:t>
            </a:r>
          </a:p>
          <a:p>
            <a:pPr marL="904875">
              <a:buBlip>
                <a:blip r:embed="rId2"/>
              </a:buBlip>
            </a:pPr>
            <a:r>
              <a:rPr lang="en-US" altLang="en-US" sz="3600" dirty="0" smtClean="0"/>
              <a:t>A</a:t>
            </a:r>
            <a:r>
              <a:rPr lang="en-US" altLang="en-US" sz="3600" dirty="0"/>
              <a:t>: </a:t>
            </a:r>
            <a:r>
              <a:rPr lang="en-US" altLang="en-US" sz="3600" dirty="0" smtClean="0"/>
              <a:t>Alliances</a:t>
            </a:r>
          </a:p>
          <a:p>
            <a:pPr marL="904875">
              <a:buBlip>
                <a:blip r:embed="rId2"/>
              </a:buBlip>
            </a:pPr>
            <a:r>
              <a:rPr lang="en-US" altLang="en-US" sz="3600" dirty="0" smtClean="0"/>
              <a:t>I</a:t>
            </a:r>
            <a:r>
              <a:rPr lang="en-US" altLang="en-US" sz="3600" dirty="0"/>
              <a:t>: </a:t>
            </a:r>
            <a:r>
              <a:rPr lang="en-US" altLang="en-US" sz="3600" dirty="0" smtClean="0"/>
              <a:t>Imperialism</a:t>
            </a:r>
          </a:p>
          <a:p>
            <a:pPr marL="904875">
              <a:buBlip>
                <a:blip r:embed="rId2"/>
              </a:buBlip>
            </a:pPr>
            <a:r>
              <a:rPr lang="en-US" altLang="en-US" sz="3600" dirty="0" smtClean="0"/>
              <a:t>N: Nationalism</a:t>
            </a:r>
            <a:endParaRPr lang="en-US" altLang="en-US" sz="3600" dirty="0"/>
          </a:p>
          <a:p>
            <a:pPr marL="0" indent="0">
              <a:buNone/>
            </a:pPr>
            <a:endParaRPr lang="en-US" sz="3600"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346" y="1593850"/>
            <a:ext cx="38735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3739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Militarism</a:t>
            </a:r>
            <a:endParaRPr lang="en-US" dirty="0"/>
          </a:p>
        </p:txBody>
      </p:sp>
      <p:sp>
        <p:nvSpPr>
          <p:cNvPr id="3" name="Content Placeholder 2"/>
          <p:cNvSpPr>
            <a:spLocks noGrp="1"/>
          </p:cNvSpPr>
          <p:nvPr>
            <p:ph idx="1"/>
          </p:nvPr>
        </p:nvSpPr>
        <p:spPr/>
        <p:txBody>
          <a:bodyPr>
            <a:noAutofit/>
          </a:bodyPr>
          <a:lstStyle/>
          <a:p>
            <a:r>
              <a:rPr lang="en-US" sz="3600" dirty="0" smtClean="0"/>
              <a:t>A massive buildup of armed forces to deter rivals (Arms Race)</a:t>
            </a:r>
          </a:p>
          <a:p>
            <a:r>
              <a:rPr lang="en-US" sz="3600" dirty="0" smtClean="0"/>
              <a:t>When nations armed forces come to dominate their national policy</a:t>
            </a:r>
          </a:p>
          <a:p>
            <a:r>
              <a:rPr lang="en-US" sz="3600" dirty="0" smtClean="0"/>
              <a:t>An all-around glorification of the military and war itself</a:t>
            </a:r>
            <a:endParaRPr lang="en-US" sz="3600" dirty="0"/>
          </a:p>
        </p:txBody>
      </p:sp>
    </p:spTree>
    <p:extLst>
      <p:ext uri="{BB962C8B-B14F-4D97-AF65-F5344CB8AC3E}">
        <p14:creationId xmlns:p14="http://schemas.microsoft.com/office/powerpoint/2010/main" val="156482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Causes</a:t>
            </a:r>
            <a:endParaRPr lang="en-US" dirty="0"/>
          </a:p>
        </p:txBody>
      </p:sp>
      <p:sp>
        <p:nvSpPr>
          <p:cNvPr id="3" name="Content Placeholder 2"/>
          <p:cNvSpPr>
            <a:spLocks noGrp="1"/>
          </p:cNvSpPr>
          <p:nvPr>
            <p:ph sz="half" idx="1"/>
          </p:nvPr>
        </p:nvSpPr>
        <p:spPr/>
        <p:txBody>
          <a:bodyPr>
            <a:normAutofit fontScale="92500" lnSpcReduction="20000"/>
          </a:bodyPr>
          <a:lstStyle/>
          <a:p>
            <a:pPr marL="904875">
              <a:buBlip>
                <a:blip r:embed="rId2"/>
              </a:buBlip>
            </a:pPr>
            <a:r>
              <a:rPr lang="en-US" altLang="en-US" sz="3600" dirty="0"/>
              <a:t>An acronym for the 5 main causes of </a:t>
            </a:r>
            <a:r>
              <a:rPr lang="en-US" altLang="en-US" sz="3600" dirty="0" smtClean="0"/>
              <a:t>WW1</a:t>
            </a:r>
          </a:p>
          <a:p>
            <a:pPr marL="904875">
              <a:buBlip>
                <a:blip r:embed="rId2"/>
              </a:buBlip>
            </a:pPr>
            <a:r>
              <a:rPr lang="en-US" altLang="en-US" sz="3600" dirty="0" smtClean="0"/>
              <a:t>M</a:t>
            </a:r>
            <a:r>
              <a:rPr lang="en-US" altLang="en-US" sz="3600" dirty="0"/>
              <a:t>: </a:t>
            </a:r>
            <a:r>
              <a:rPr lang="en-US" altLang="en-US" sz="3600" dirty="0" smtClean="0"/>
              <a:t>Militarism</a:t>
            </a:r>
          </a:p>
          <a:p>
            <a:pPr marL="904875">
              <a:buBlip>
                <a:blip r:embed="rId2"/>
              </a:buBlip>
            </a:pPr>
            <a:r>
              <a:rPr lang="en-US" altLang="en-US" sz="3600" dirty="0" smtClean="0"/>
              <a:t>A</a:t>
            </a:r>
            <a:r>
              <a:rPr lang="en-US" altLang="en-US" sz="3600" dirty="0"/>
              <a:t>: </a:t>
            </a:r>
            <a:r>
              <a:rPr lang="en-US" altLang="en-US" sz="3600" dirty="0" smtClean="0"/>
              <a:t>Alliances</a:t>
            </a:r>
          </a:p>
          <a:p>
            <a:pPr marL="904875">
              <a:buBlip>
                <a:blip r:embed="rId2"/>
              </a:buBlip>
            </a:pPr>
            <a:r>
              <a:rPr lang="en-US" altLang="en-US" sz="3600" dirty="0" smtClean="0"/>
              <a:t>I</a:t>
            </a:r>
            <a:r>
              <a:rPr lang="en-US" altLang="en-US" sz="3600" dirty="0"/>
              <a:t>: </a:t>
            </a:r>
            <a:r>
              <a:rPr lang="en-US" altLang="en-US" sz="3600" dirty="0" smtClean="0"/>
              <a:t>Imperialism</a:t>
            </a:r>
          </a:p>
          <a:p>
            <a:pPr marL="904875">
              <a:buBlip>
                <a:blip r:embed="rId2"/>
              </a:buBlip>
            </a:pPr>
            <a:r>
              <a:rPr lang="en-US" altLang="en-US" sz="3600" dirty="0" smtClean="0"/>
              <a:t>N: Nationalism</a:t>
            </a:r>
            <a:endParaRPr lang="en-US" altLang="en-US" sz="3600" dirty="0"/>
          </a:p>
          <a:p>
            <a:pPr marL="0" indent="0">
              <a:buNone/>
            </a:pPr>
            <a:endParaRPr lang="en-US" sz="3600"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346" y="1593850"/>
            <a:ext cx="38735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35623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Militarism:</a:t>
            </a:r>
            <a:br>
              <a:rPr lang="en-US" dirty="0" smtClean="0"/>
            </a:br>
            <a:r>
              <a:rPr lang="en-US" dirty="0" smtClean="0"/>
              <a:t>Franco-Prussian War</a:t>
            </a:r>
            <a:endParaRPr lang="en-US" dirty="0"/>
          </a:p>
        </p:txBody>
      </p:sp>
      <p:sp>
        <p:nvSpPr>
          <p:cNvPr id="3" name="Content Placeholder 2"/>
          <p:cNvSpPr>
            <a:spLocks noGrp="1"/>
          </p:cNvSpPr>
          <p:nvPr>
            <p:ph idx="1"/>
          </p:nvPr>
        </p:nvSpPr>
        <p:spPr>
          <a:xfrm>
            <a:off x="1251678" y="1923388"/>
            <a:ext cx="10178322" cy="3593591"/>
          </a:xfrm>
        </p:spPr>
        <p:txBody>
          <a:bodyPr>
            <a:noAutofit/>
          </a:bodyPr>
          <a:lstStyle/>
          <a:p>
            <a:r>
              <a:rPr lang="en-US" sz="2400" dirty="0"/>
              <a:t>A rivalry had developed between Prussia and France until </a:t>
            </a:r>
            <a:r>
              <a:rPr lang="en-US" sz="2400" dirty="0" smtClean="0"/>
              <a:t>Otto von Bismarck </a:t>
            </a:r>
            <a:r>
              <a:rPr lang="en-US" sz="2400" dirty="0"/>
              <a:t>orchestrated a crisis by releasing a telegram that made it look like King William </a:t>
            </a:r>
            <a:r>
              <a:rPr lang="en-US" sz="2400" dirty="0" smtClean="0"/>
              <a:t>I of Germany </a:t>
            </a:r>
            <a:r>
              <a:rPr lang="en-US" sz="2400" dirty="0"/>
              <a:t>had insulted Napoleon </a:t>
            </a:r>
            <a:r>
              <a:rPr lang="en-US" sz="2400" dirty="0" smtClean="0"/>
              <a:t>III of France. </a:t>
            </a:r>
            <a:endParaRPr lang="en-US" sz="2400" dirty="0"/>
          </a:p>
          <a:p>
            <a:r>
              <a:rPr lang="en-US" sz="2400" dirty="0"/>
              <a:t>The French declared war and were quickly defeated by the superior German army in what became known as the Franco-Prussia War (1870). </a:t>
            </a:r>
            <a:endParaRPr lang="en-US" sz="2400" dirty="0" smtClean="0"/>
          </a:p>
          <a:p>
            <a:r>
              <a:rPr lang="en-US" sz="2400" dirty="0" smtClean="0"/>
              <a:t>France lost the provinces of Alsace and Lorraine and was forced to pay heavy indemnities to Germany. </a:t>
            </a:r>
          </a:p>
          <a:p>
            <a:r>
              <a:rPr lang="en-US" sz="2400" dirty="0" smtClean="0"/>
              <a:t>From 1871 France’s greatest ambition was to recover national prestige by acquiring colonies and make alliances with other European powers. </a:t>
            </a:r>
            <a:endParaRPr lang="en-US" sz="2400" dirty="0"/>
          </a:p>
          <a:p>
            <a:r>
              <a:rPr lang="en-US" sz="2400" dirty="0"/>
              <a:t>By 1871, Germany had successfully declared themselves to be the new dominant power in Europe. </a:t>
            </a:r>
          </a:p>
          <a:p>
            <a:endParaRPr lang="en-US" sz="2400" dirty="0"/>
          </a:p>
        </p:txBody>
      </p:sp>
    </p:spTree>
    <p:extLst>
      <p:ext uri="{BB962C8B-B14F-4D97-AF65-F5344CB8AC3E}">
        <p14:creationId xmlns:p14="http://schemas.microsoft.com/office/powerpoint/2010/main" val="86473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pPr eaLnBrk="1" hangingPunct="1"/>
            <a:r>
              <a:rPr lang="en-US" altLang="en-US" smtClean="0"/>
              <a:t>Militarism</a:t>
            </a:r>
          </a:p>
        </p:txBody>
      </p:sp>
      <p:sp>
        <p:nvSpPr>
          <p:cNvPr id="17410" name="Rectangle 2"/>
          <p:cNvSpPr>
            <a:spLocks noGrp="1" noChangeArrowheads="1"/>
          </p:cNvSpPr>
          <p:nvPr>
            <p:ph type="body" idx="1"/>
          </p:nvPr>
        </p:nvSpPr>
        <p:spPr>
          <a:xfrm>
            <a:off x="1423057" y="1522602"/>
            <a:ext cx="4990996" cy="4777383"/>
          </a:xfrm>
        </p:spPr>
        <p:txBody>
          <a:bodyPr/>
          <a:lstStyle/>
          <a:p>
            <a:pPr marL="636218">
              <a:buBlip>
                <a:blip r:embed="rId2"/>
              </a:buBlip>
            </a:pPr>
            <a:r>
              <a:rPr lang="en-US" altLang="en-US" sz="2531" dirty="0"/>
              <a:t>Germany and Britain were competing to expand their dominance of the seas</a:t>
            </a:r>
          </a:p>
          <a:p>
            <a:pPr marL="636218">
              <a:buBlip>
                <a:blip r:embed="rId2"/>
              </a:buBlip>
            </a:pPr>
            <a:r>
              <a:rPr lang="en-US" altLang="en-US" sz="2531" dirty="0"/>
              <a:t>Britain had introduced a battleship called the </a:t>
            </a:r>
            <a:r>
              <a:rPr lang="en-US" altLang="en-US" sz="2531" dirty="0" smtClean="0"/>
              <a:t>“Dreadnought "in </a:t>
            </a:r>
            <a:r>
              <a:rPr lang="en-US" altLang="en-US" sz="2531" dirty="0"/>
              <a:t>1906</a:t>
            </a:r>
          </a:p>
          <a:p>
            <a:pPr marL="636218">
              <a:buBlip>
                <a:blip r:embed="rId2"/>
              </a:buBlip>
            </a:pPr>
            <a:r>
              <a:rPr lang="en-US" altLang="en-US" sz="2531" dirty="0"/>
              <a:t>Germany followed with their own battleships soon after</a:t>
            </a:r>
          </a:p>
          <a:p>
            <a:pPr marL="636218">
              <a:buBlip>
                <a:blip r:embed="rId2"/>
              </a:buBlip>
            </a:pPr>
            <a:r>
              <a:rPr lang="en-US" altLang="en-US" sz="2531" dirty="0"/>
              <a:t>By 1914 Britain had 29 dreadnoughts to Germanys 17</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418" y="151583"/>
            <a:ext cx="4297216" cy="310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432" y="3374264"/>
            <a:ext cx="5182835" cy="3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6894375"/>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eaLnBrk="1" hangingPunct="1"/>
            <a:r>
              <a:rPr lang="en-US" altLang="en-US" smtClean="0"/>
              <a:t>Militarism</a:t>
            </a:r>
          </a:p>
        </p:txBody>
      </p:sp>
      <p:sp>
        <p:nvSpPr>
          <p:cNvPr id="18434" name="Rectangle 2"/>
          <p:cNvSpPr>
            <a:spLocks noGrp="1" noChangeArrowheads="1"/>
          </p:cNvSpPr>
          <p:nvPr>
            <p:ph type="body" idx="1"/>
          </p:nvPr>
        </p:nvSpPr>
        <p:spPr>
          <a:xfrm>
            <a:off x="2088810" y="1874517"/>
            <a:ext cx="7679531" cy="4241602"/>
          </a:xfrm>
        </p:spPr>
        <p:txBody>
          <a:bodyPr>
            <a:normAutofit/>
          </a:bodyPr>
          <a:lstStyle/>
          <a:p>
            <a:pPr marL="636218">
              <a:buBlip>
                <a:blip r:embed="rId2"/>
              </a:buBlip>
            </a:pPr>
            <a:r>
              <a:rPr lang="en-US" altLang="en-US" sz="3600" dirty="0" smtClean="0"/>
              <a:t>Russia, France and Germany also competed to expand their armies</a:t>
            </a:r>
          </a:p>
        </p:txBody>
      </p:sp>
      <p:graphicFrame>
        <p:nvGraphicFramePr>
          <p:cNvPr id="18435" name="Group 3"/>
          <p:cNvGraphicFramePr>
            <a:graphicFrameLocks noGrp="1"/>
          </p:cNvGraphicFramePr>
          <p:nvPr>
            <p:extLst>
              <p:ext uri="{D42A27DB-BD31-4B8C-83A1-F6EECF244321}">
                <p14:modId xmlns:p14="http://schemas.microsoft.com/office/powerpoint/2010/main" val="1543611121"/>
              </p:ext>
            </p:extLst>
          </p:nvPr>
        </p:nvGraphicFramePr>
        <p:xfrm>
          <a:off x="3943945" y="3214688"/>
          <a:ext cx="3830835" cy="2849688"/>
        </p:xfrm>
        <a:graphic>
          <a:graphicData uri="http://schemas.openxmlformats.org/drawingml/2006/table">
            <a:tbl>
              <a:tblPr/>
              <a:tblGrid>
                <a:gridCol w="1490940"/>
                <a:gridCol w="1062950"/>
                <a:gridCol w="1276945"/>
              </a:tblGrid>
              <a:tr h="683175">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endParaRPr kumimoji="0" lang="en-US" sz="2400" b="0" i="0" u="none" strike="noStrike" cap="none" normalizeH="0" baseline="0" dirty="0" smtClean="0">
                        <a:ln>
                          <a:noFill/>
                        </a:ln>
                        <a:solidFill>
                          <a:schemeClr val="tx1"/>
                        </a:solidFill>
                        <a:effectLst/>
                        <a:latin typeface="Marker Felt" charset="0"/>
                        <a:ea typeface="ヒラギノ明朝 ProN W3" charset="0"/>
                        <a:cs typeface="ヒラギノ明朝 ProN W3" charset="0"/>
                        <a:sym typeface="Marker Felt" charset="0"/>
                      </a:endParaRP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1880</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1914</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800163">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Germany</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1.3 m</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5.0 m</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683175">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France</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0.73 m</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4.0 m</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r h="683175">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Russia</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rPr>
                        <a:t>0.40 m</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7000"/>
                        <a:buFontTx/>
                        <a:buNone/>
                        <a:tabLst>
                          <a:tab pos="914400" algn="l"/>
                        </a:tabLst>
                      </a:pPr>
                      <a:r>
                        <a:rPr kumimoji="0" lang="en-US" sz="2400" b="0" i="0" u="none" strike="noStrike" cap="none" normalizeH="0" baseline="0" dirty="0" smtClean="0">
                          <a:ln>
                            <a:noFill/>
                          </a:ln>
                          <a:solidFill>
                            <a:schemeClr val="tx1"/>
                          </a:solidFill>
                          <a:effectLst/>
                          <a:latin typeface="Marker Felt" charset="0"/>
                          <a:ea typeface="ヒラギノ明朝 ProN W3" charset="0"/>
                          <a:cs typeface="ヒラギノ明朝 ProN W3" charset="0"/>
                          <a:sym typeface="Marker Felt" charset="0"/>
                        </a:rPr>
                        <a:t>1.2 m</a:t>
                      </a:r>
                    </a:p>
                  </a:txBody>
                  <a:tcPr marL="35719" marR="35719" marT="35722" marB="35722" anchor="ctr" horzOverflow="overflow">
                    <a:lnL w="25400" cap="flat" cmpd="sng" algn="ctr">
                      <a:solidFill>
                        <a:srgbClr val="417DB2"/>
                      </a:solidFill>
                      <a:prstDash val="solid"/>
                      <a:round/>
                      <a:headEnd type="none" w="med" len="med"/>
                      <a:tailEnd type="none" w="med" len="med"/>
                    </a:lnL>
                    <a:lnR w="25400" cap="flat" cmpd="sng" algn="ctr">
                      <a:solidFill>
                        <a:srgbClr val="417DB2"/>
                      </a:solidFill>
                      <a:prstDash val="solid"/>
                      <a:round/>
                      <a:headEnd type="none" w="med" len="med"/>
                      <a:tailEnd type="none" w="med" len="med"/>
                    </a:lnR>
                    <a:lnT w="25400" cap="flat" cmpd="sng" algn="ctr">
                      <a:solidFill>
                        <a:srgbClr val="417DB2"/>
                      </a:solidFill>
                      <a:prstDash val="solid"/>
                      <a:round/>
                      <a:headEnd type="none" w="med" len="med"/>
                      <a:tailEnd type="none" w="med" len="med"/>
                    </a:lnT>
                    <a:lnB w="25400" cap="flat" cmpd="sng" algn="ctr">
                      <a:solidFill>
                        <a:srgbClr val="417DB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6466533"/>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Causes</a:t>
            </a:r>
            <a:endParaRPr lang="en-US" dirty="0"/>
          </a:p>
        </p:txBody>
      </p:sp>
      <p:sp>
        <p:nvSpPr>
          <p:cNvPr id="3" name="Content Placeholder 2"/>
          <p:cNvSpPr>
            <a:spLocks noGrp="1"/>
          </p:cNvSpPr>
          <p:nvPr>
            <p:ph sz="half" idx="1"/>
          </p:nvPr>
        </p:nvSpPr>
        <p:spPr/>
        <p:txBody>
          <a:bodyPr>
            <a:normAutofit fontScale="92500" lnSpcReduction="20000"/>
          </a:bodyPr>
          <a:lstStyle/>
          <a:p>
            <a:pPr marL="904875">
              <a:buBlip>
                <a:blip r:embed="rId2"/>
              </a:buBlip>
            </a:pPr>
            <a:r>
              <a:rPr lang="en-US" altLang="en-US" sz="3600" dirty="0"/>
              <a:t>An acronym for the 5 main causes of </a:t>
            </a:r>
            <a:r>
              <a:rPr lang="en-US" altLang="en-US" sz="3600" dirty="0" smtClean="0"/>
              <a:t>WW1</a:t>
            </a:r>
          </a:p>
          <a:p>
            <a:pPr marL="904875">
              <a:buBlip>
                <a:blip r:embed="rId2"/>
              </a:buBlip>
            </a:pPr>
            <a:r>
              <a:rPr lang="en-US" altLang="en-US" sz="3600" dirty="0" smtClean="0"/>
              <a:t>M</a:t>
            </a:r>
            <a:r>
              <a:rPr lang="en-US" altLang="en-US" sz="3600" dirty="0"/>
              <a:t>: </a:t>
            </a:r>
            <a:r>
              <a:rPr lang="en-US" altLang="en-US" sz="3600" dirty="0" smtClean="0"/>
              <a:t>Militarism</a:t>
            </a:r>
          </a:p>
          <a:p>
            <a:pPr marL="904875">
              <a:buBlip>
                <a:blip r:embed="rId2"/>
              </a:buBlip>
            </a:pPr>
            <a:r>
              <a:rPr lang="en-US" altLang="en-US" sz="3600" b="1" u="sng" dirty="0" smtClean="0"/>
              <a:t>A</a:t>
            </a:r>
            <a:r>
              <a:rPr lang="en-US" altLang="en-US" sz="3600" b="1" u="sng" dirty="0"/>
              <a:t>: </a:t>
            </a:r>
            <a:r>
              <a:rPr lang="en-US" altLang="en-US" sz="3600" b="1" u="sng" dirty="0" smtClean="0"/>
              <a:t>Alliances</a:t>
            </a:r>
          </a:p>
          <a:p>
            <a:pPr marL="904875">
              <a:buBlip>
                <a:blip r:embed="rId2"/>
              </a:buBlip>
            </a:pPr>
            <a:r>
              <a:rPr lang="en-US" altLang="en-US" sz="3600" dirty="0" smtClean="0"/>
              <a:t>I</a:t>
            </a:r>
            <a:r>
              <a:rPr lang="en-US" altLang="en-US" sz="3600" dirty="0"/>
              <a:t>: </a:t>
            </a:r>
            <a:r>
              <a:rPr lang="en-US" altLang="en-US" sz="3600" dirty="0" smtClean="0"/>
              <a:t>Imperialism</a:t>
            </a:r>
          </a:p>
          <a:p>
            <a:pPr marL="904875">
              <a:buBlip>
                <a:blip r:embed="rId2"/>
              </a:buBlip>
            </a:pPr>
            <a:r>
              <a:rPr lang="en-US" altLang="en-US" sz="3600" dirty="0" smtClean="0"/>
              <a:t>Nationalism</a:t>
            </a:r>
            <a:endParaRPr lang="en-US" altLang="en-US" sz="3600" dirty="0"/>
          </a:p>
          <a:p>
            <a:pPr marL="0" indent="0">
              <a:buNone/>
            </a:pPr>
            <a:endParaRPr lang="en-US" sz="3600"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346" y="1593850"/>
            <a:ext cx="38735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90366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pPr eaLnBrk="1" hangingPunct="1"/>
            <a:r>
              <a:rPr lang="en-US" altLang="en-US" smtClean="0"/>
              <a:t>Alliances</a:t>
            </a:r>
          </a:p>
        </p:txBody>
      </p:sp>
      <p:sp>
        <p:nvSpPr>
          <p:cNvPr id="19458" name="Rectangle 2"/>
          <p:cNvSpPr>
            <a:spLocks noGrp="1" noChangeArrowheads="1"/>
          </p:cNvSpPr>
          <p:nvPr>
            <p:ph type="body" idx="1"/>
          </p:nvPr>
        </p:nvSpPr>
        <p:spPr>
          <a:xfrm>
            <a:off x="665443" y="1110212"/>
            <a:ext cx="5593690" cy="4804172"/>
          </a:xfrm>
        </p:spPr>
        <p:txBody>
          <a:bodyPr>
            <a:noAutofit/>
          </a:bodyPr>
          <a:lstStyle/>
          <a:p>
            <a:pPr marL="636218">
              <a:buBlip>
                <a:blip r:embed="rId3"/>
              </a:buBlip>
            </a:pPr>
            <a:r>
              <a:rPr lang="en-US" altLang="en-US" sz="2800" dirty="0"/>
              <a:t>Signed treaties in which each nation involved pledges to defend the other if attacked by an aggressor.</a:t>
            </a:r>
          </a:p>
          <a:p>
            <a:pPr marL="636218">
              <a:buBlip>
                <a:blip r:embed="rId3"/>
              </a:buBlip>
            </a:pPr>
            <a:r>
              <a:rPr lang="en-US" altLang="en-US" sz="2800" dirty="0"/>
              <a:t>By 1914 all the major powers were linked by a system of alliances.</a:t>
            </a:r>
          </a:p>
          <a:p>
            <a:pPr marL="636218">
              <a:buBlip>
                <a:blip r:embed="rId3"/>
              </a:buBlip>
            </a:pPr>
            <a:r>
              <a:rPr lang="en-US" altLang="en-US" sz="2800" dirty="0"/>
              <a:t>The alliances made it more likely that a war would start.</a:t>
            </a:r>
          </a:p>
          <a:p>
            <a:pPr marL="636218">
              <a:buBlip>
                <a:blip r:embed="rId3"/>
              </a:buBlip>
            </a:pPr>
            <a:r>
              <a:rPr lang="en-US" altLang="en-US" sz="2800" dirty="0"/>
              <a:t>Once started, the alliances made it more likely to spread as well.</a:t>
            </a: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898" y="1694050"/>
            <a:ext cx="4813102" cy="36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89128849"/>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Alliances</a:t>
            </a:r>
            <a:endParaRPr lang="en-US" dirty="0"/>
          </a:p>
        </p:txBody>
      </p:sp>
      <p:sp>
        <p:nvSpPr>
          <p:cNvPr id="3" name="Content Placeholder 2"/>
          <p:cNvSpPr>
            <a:spLocks noGrp="1"/>
          </p:cNvSpPr>
          <p:nvPr>
            <p:ph idx="1"/>
          </p:nvPr>
        </p:nvSpPr>
        <p:spPr>
          <a:xfrm>
            <a:off x="1251678" y="1416676"/>
            <a:ext cx="10178322" cy="5074275"/>
          </a:xfrm>
        </p:spPr>
        <p:txBody>
          <a:bodyPr>
            <a:noAutofit/>
          </a:bodyPr>
          <a:lstStyle/>
          <a:p>
            <a:r>
              <a:rPr lang="en-US" sz="2400" dirty="0" smtClean="0"/>
              <a:t>Triple Alliance began in 1882 when Bismarck, confident that France would not attack Germany without help, signed alliances with other European powers, specifically Austria-Hungary and Italy</a:t>
            </a:r>
          </a:p>
          <a:p>
            <a:r>
              <a:rPr lang="en-US" sz="2400" dirty="0" smtClean="0"/>
              <a:t>When WW1 erupts in 1914, this “Triple Alliance”, becomes known as the Central Powers</a:t>
            </a:r>
          </a:p>
          <a:p>
            <a:endParaRPr lang="en-US" sz="2400" dirty="0"/>
          </a:p>
          <a:p>
            <a:r>
              <a:rPr lang="en-US" sz="2400" dirty="0" smtClean="0"/>
              <a:t>In 1893 a rival bloc took shape when France and Russia formed an alliance.</a:t>
            </a:r>
          </a:p>
          <a:p>
            <a:r>
              <a:rPr lang="en-US" sz="2400" dirty="0" smtClean="0"/>
              <a:t>In 1904 France and Britain signed an “entente” – nonbinding agreement to follow common policies which led to closer military and political ties. Britain later signed a similar agreement with Russia</a:t>
            </a:r>
          </a:p>
          <a:p>
            <a:r>
              <a:rPr lang="en-US" sz="2400" dirty="0" smtClean="0"/>
              <a:t>When WW1 erupts in 1914 the “Triple Entente”, becomes known as the Allied Powers</a:t>
            </a:r>
          </a:p>
          <a:p>
            <a:endParaRPr lang="en-US" sz="2400" dirty="0"/>
          </a:p>
          <a:p>
            <a:r>
              <a:rPr lang="en-US" sz="2400" dirty="0" smtClean="0"/>
              <a:t>Note: Other treaties/alliances are also formed (Ex: Germany with Ottoman Empire and Britain with Japan)</a:t>
            </a:r>
            <a:endParaRPr lang="en-US" sz="2400" dirty="0"/>
          </a:p>
        </p:txBody>
      </p:sp>
    </p:spTree>
    <p:extLst>
      <p:ext uri="{BB962C8B-B14F-4D97-AF65-F5344CB8AC3E}">
        <p14:creationId xmlns:p14="http://schemas.microsoft.com/office/powerpoint/2010/main" val="691128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pPr eaLnBrk="1" hangingPunct="1"/>
            <a:r>
              <a:rPr lang="en-US" altLang="en-US" smtClean="0"/>
              <a:t>Alliances</a:t>
            </a:r>
          </a:p>
        </p:txBody>
      </p:sp>
      <p:sp>
        <p:nvSpPr>
          <p:cNvPr id="20482" name="Rectangle 2"/>
          <p:cNvSpPr>
            <a:spLocks noGrp="1" noChangeArrowheads="1"/>
          </p:cNvSpPr>
          <p:nvPr>
            <p:ph type="body" idx="1"/>
          </p:nvPr>
        </p:nvSpPr>
        <p:spPr>
          <a:xfrm>
            <a:off x="761644" y="2143828"/>
            <a:ext cx="3089672" cy="3732609"/>
          </a:xfrm>
        </p:spPr>
        <p:txBody>
          <a:bodyPr>
            <a:noAutofit/>
          </a:bodyPr>
          <a:lstStyle/>
          <a:p>
            <a:pPr marL="584874">
              <a:buBlip>
                <a:blip r:embed="rId3"/>
              </a:buBlip>
            </a:pPr>
            <a:r>
              <a:rPr lang="en-US" altLang="en-US" sz="2800" u="sng" dirty="0" smtClean="0">
                <a:solidFill>
                  <a:srgbClr val="0044FE"/>
                </a:solidFill>
              </a:rPr>
              <a:t>TRIPLE ENTENTE</a:t>
            </a:r>
          </a:p>
          <a:p>
            <a:pPr marL="584874">
              <a:buBlip>
                <a:blip r:embed="rId3"/>
              </a:buBlip>
            </a:pPr>
            <a:r>
              <a:rPr lang="en-US" altLang="en-US" sz="2800" u="sng" dirty="0" smtClean="0">
                <a:solidFill>
                  <a:srgbClr val="0044FE"/>
                </a:solidFill>
              </a:rPr>
              <a:t>AKA Allied Powers</a:t>
            </a:r>
          </a:p>
          <a:p>
            <a:pPr marL="584874">
              <a:buBlip>
                <a:blip r:embed="rId3"/>
              </a:buBlip>
            </a:pPr>
            <a:r>
              <a:rPr lang="en-US" altLang="en-US" sz="2800" dirty="0" smtClean="0">
                <a:solidFill>
                  <a:srgbClr val="0044FE"/>
                </a:solidFill>
              </a:rPr>
              <a:t>Great Britain</a:t>
            </a:r>
          </a:p>
          <a:p>
            <a:pPr marL="584874">
              <a:buBlip>
                <a:blip r:embed="rId3"/>
              </a:buBlip>
            </a:pPr>
            <a:r>
              <a:rPr lang="en-US" altLang="en-US" sz="2800" dirty="0" smtClean="0">
                <a:solidFill>
                  <a:srgbClr val="0044FE"/>
                </a:solidFill>
              </a:rPr>
              <a:t>France</a:t>
            </a:r>
          </a:p>
          <a:p>
            <a:pPr marL="584874">
              <a:buBlip>
                <a:blip r:embed="rId3"/>
              </a:buBlip>
            </a:pPr>
            <a:r>
              <a:rPr lang="en-US" altLang="en-US" sz="2800" dirty="0" smtClean="0">
                <a:solidFill>
                  <a:srgbClr val="0044FE"/>
                </a:solidFill>
              </a:rPr>
              <a:t>Russia</a:t>
            </a:r>
          </a:p>
          <a:p>
            <a:pPr marL="584874">
              <a:buBlip>
                <a:blip r:embed="rId3"/>
              </a:buBlip>
            </a:pPr>
            <a:endParaRPr lang="en-US" altLang="en-US" sz="2800" u="sng" dirty="0" smtClean="0"/>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586" y="2413139"/>
            <a:ext cx="5023519" cy="355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61" name="TextBox 5"/>
          <p:cNvSpPr txBox="1">
            <a:spLocks noChangeArrowheads="1"/>
          </p:cNvSpPr>
          <p:nvPr/>
        </p:nvSpPr>
        <p:spPr bwMode="auto">
          <a:xfrm>
            <a:off x="7703344" y="2143828"/>
            <a:ext cx="3536156" cy="355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31850">
              <a:spcBef>
                <a:spcPts val="3800"/>
              </a:spcBef>
              <a:buSzPct val="77000"/>
              <a:buChar char="•"/>
              <a:defRPr sz="3600">
                <a:solidFill>
                  <a:srgbClr val="737373"/>
                </a:solidFill>
                <a:latin typeface="Marker Felt" charset="0"/>
                <a:ea typeface="ヒラギノ明朝 ProN W3" charset="0"/>
                <a:cs typeface="ヒラギノ明朝 ProN W3" charset="0"/>
                <a:sym typeface="Marker Felt" charset="0"/>
              </a:defRPr>
            </a:lvl1pPr>
            <a:lvl2pPr marL="742950" indent="-285750">
              <a:spcBef>
                <a:spcPts val="3800"/>
              </a:spcBef>
              <a:buSzPct val="77000"/>
              <a:buChar char="•"/>
              <a:defRPr sz="3600">
                <a:solidFill>
                  <a:srgbClr val="737373"/>
                </a:solidFill>
                <a:latin typeface="Marker Felt" charset="0"/>
                <a:ea typeface="ヒラギノ明朝 ProN W3" charset="0"/>
                <a:cs typeface="ヒラギノ明朝 ProN W3" charset="0"/>
                <a:sym typeface="Marker Felt" charset="0"/>
              </a:defRPr>
            </a:lvl2pPr>
            <a:lvl3pPr marL="1143000" indent="-228600">
              <a:spcBef>
                <a:spcPts val="3800"/>
              </a:spcBef>
              <a:buSzPct val="77000"/>
              <a:buChar char="•"/>
              <a:defRPr sz="3600">
                <a:solidFill>
                  <a:srgbClr val="737373"/>
                </a:solidFill>
                <a:latin typeface="Marker Felt" charset="0"/>
                <a:ea typeface="ヒラギノ明朝 ProN W3" charset="0"/>
                <a:cs typeface="ヒラギノ明朝 ProN W3" charset="0"/>
                <a:sym typeface="Marker Felt" charset="0"/>
              </a:defRPr>
            </a:lvl3pPr>
            <a:lvl4pPr marL="1600200" indent="-228600">
              <a:spcBef>
                <a:spcPts val="3800"/>
              </a:spcBef>
              <a:buSzPct val="77000"/>
              <a:buChar char="•"/>
              <a:defRPr sz="3600">
                <a:solidFill>
                  <a:srgbClr val="737373"/>
                </a:solidFill>
                <a:latin typeface="Marker Felt" charset="0"/>
                <a:ea typeface="ヒラギノ明朝 ProN W3" charset="0"/>
                <a:cs typeface="ヒラギノ明朝 ProN W3" charset="0"/>
                <a:sym typeface="Marker Felt" charset="0"/>
              </a:defRPr>
            </a:lvl4pPr>
            <a:lvl5pPr marL="2057400" indent="-228600">
              <a:spcBef>
                <a:spcPts val="3800"/>
              </a:spcBef>
              <a:buSzPct val="77000"/>
              <a:buChar char="•"/>
              <a:defRPr sz="3600">
                <a:solidFill>
                  <a:srgbClr val="737373"/>
                </a:solidFill>
                <a:latin typeface="Marker Felt" charset="0"/>
                <a:ea typeface="ヒラギノ明朝 ProN W3" charset="0"/>
                <a:cs typeface="ヒラギノ明朝 ProN W3" charset="0"/>
                <a:sym typeface="Marker Felt" charset="0"/>
              </a:defRPr>
            </a:lvl5pPr>
            <a:lvl6pPr marL="2514600" indent="-228600" eaLnBrk="0" fontAlgn="base" hangingPunct="0">
              <a:spcBef>
                <a:spcPts val="3800"/>
              </a:spcBef>
              <a:spcAft>
                <a:spcPct val="0"/>
              </a:spcAft>
              <a:buSzPct val="77000"/>
              <a:buChar char="•"/>
              <a:defRPr sz="3600">
                <a:solidFill>
                  <a:srgbClr val="737373"/>
                </a:solidFill>
                <a:latin typeface="Marker Felt" charset="0"/>
                <a:ea typeface="ヒラギノ明朝 ProN W3" charset="0"/>
                <a:cs typeface="ヒラギノ明朝 ProN W3" charset="0"/>
                <a:sym typeface="Marker Felt" charset="0"/>
              </a:defRPr>
            </a:lvl6pPr>
            <a:lvl7pPr marL="2971800" indent="-228600" eaLnBrk="0" fontAlgn="base" hangingPunct="0">
              <a:spcBef>
                <a:spcPts val="3800"/>
              </a:spcBef>
              <a:spcAft>
                <a:spcPct val="0"/>
              </a:spcAft>
              <a:buSzPct val="77000"/>
              <a:buChar char="•"/>
              <a:defRPr sz="3600">
                <a:solidFill>
                  <a:srgbClr val="737373"/>
                </a:solidFill>
                <a:latin typeface="Marker Felt" charset="0"/>
                <a:ea typeface="ヒラギノ明朝 ProN W3" charset="0"/>
                <a:cs typeface="ヒラギノ明朝 ProN W3" charset="0"/>
                <a:sym typeface="Marker Felt" charset="0"/>
              </a:defRPr>
            </a:lvl7pPr>
            <a:lvl8pPr marL="3429000" indent="-228600" eaLnBrk="0" fontAlgn="base" hangingPunct="0">
              <a:spcBef>
                <a:spcPts val="3800"/>
              </a:spcBef>
              <a:spcAft>
                <a:spcPct val="0"/>
              </a:spcAft>
              <a:buSzPct val="77000"/>
              <a:buChar char="•"/>
              <a:defRPr sz="3600">
                <a:solidFill>
                  <a:srgbClr val="737373"/>
                </a:solidFill>
                <a:latin typeface="Marker Felt" charset="0"/>
                <a:ea typeface="ヒラギノ明朝 ProN W3" charset="0"/>
                <a:cs typeface="ヒラギノ明朝 ProN W3" charset="0"/>
                <a:sym typeface="Marker Felt" charset="0"/>
              </a:defRPr>
            </a:lvl8pPr>
            <a:lvl9pPr marL="3886200" indent="-228600" eaLnBrk="0" fontAlgn="base" hangingPunct="0">
              <a:spcBef>
                <a:spcPts val="3800"/>
              </a:spcBef>
              <a:spcAft>
                <a:spcPct val="0"/>
              </a:spcAft>
              <a:buSzPct val="77000"/>
              <a:buChar char="•"/>
              <a:defRPr sz="3600">
                <a:solidFill>
                  <a:srgbClr val="737373"/>
                </a:solidFill>
                <a:latin typeface="Marker Felt" charset="0"/>
                <a:ea typeface="ヒラギノ明朝 ProN W3" charset="0"/>
                <a:cs typeface="ヒラギノ明朝 ProN W3" charset="0"/>
                <a:sym typeface="Marker Felt" charset="0"/>
              </a:defRPr>
            </a:lvl9pPr>
          </a:lstStyle>
          <a:p>
            <a:pPr algn="ctr" eaLnBrk="1" hangingPunct="1">
              <a:spcBef>
                <a:spcPct val="0"/>
              </a:spcBef>
              <a:buSzTx/>
              <a:buFontTx/>
              <a:buBlip>
                <a:blip r:embed="rId3"/>
              </a:buBlip>
            </a:pPr>
            <a:r>
              <a:rPr lang="en-US" altLang="en-US" sz="2812" u="sng" dirty="0">
                <a:solidFill>
                  <a:srgbClr val="D90B00"/>
                </a:solidFill>
              </a:rPr>
              <a:t>TRIPLE ALLIANCE</a:t>
            </a:r>
          </a:p>
          <a:p>
            <a:pPr algn="ctr" eaLnBrk="1" hangingPunct="1">
              <a:spcBef>
                <a:spcPct val="0"/>
              </a:spcBef>
              <a:buSzTx/>
              <a:buFontTx/>
              <a:buBlip>
                <a:blip r:embed="rId3"/>
              </a:buBlip>
            </a:pPr>
            <a:r>
              <a:rPr lang="en-US" altLang="en-US" sz="2812" u="sng" dirty="0">
                <a:solidFill>
                  <a:srgbClr val="D90B00"/>
                </a:solidFill>
              </a:rPr>
              <a:t>AKA Central Powers</a:t>
            </a:r>
          </a:p>
          <a:p>
            <a:pPr algn="ctr" eaLnBrk="1" hangingPunct="1">
              <a:spcBef>
                <a:spcPct val="0"/>
              </a:spcBef>
              <a:buSzTx/>
              <a:buFontTx/>
              <a:buBlip>
                <a:blip r:embed="rId3"/>
              </a:buBlip>
            </a:pPr>
            <a:r>
              <a:rPr lang="en-US" altLang="en-US" sz="2812" dirty="0">
                <a:solidFill>
                  <a:srgbClr val="D90B00"/>
                </a:solidFill>
              </a:rPr>
              <a:t>Germany</a:t>
            </a:r>
          </a:p>
          <a:p>
            <a:pPr algn="ctr" eaLnBrk="1" hangingPunct="1">
              <a:spcBef>
                <a:spcPct val="0"/>
              </a:spcBef>
              <a:buSzTx/>
              <a:buFontTx/>
              <a:buBlip>
                <a:blip r:embed="rId3"/>
              </a:buBlip>
            </a:pPr>
            <a:r>
              <a:rPr lang="en-US" altLang="en-US" sz="2812" dirty="0">
                <a:solidFill>
                  <a:srgbClr val="D90B00"/>
                </a:solidFill>
              </a:rPr>
              <a:t>Austria- Hungary</a:t>
            </a:r>
          </a:p>
          <a:p>
            <a:pPr algn="ctr" eaLnBrk="1" hangingPunct="1">
              <a:spcBef>
                <a:spcPct val="0"/>
              </a:spcBef>
              <a:buSzTx/>
              <a:buFontTx/>
              <a:buBlip>
                <a:blip r:embed="rId3"/>
              </a:buBlip>
            </a:pPr>
            <a:r>
              <a:rPr lang="en-US" altLang="en-US" sz="2812" dirty="0">
                <a:solidFill>
                  <a:srgbClr val="D90B00"/>
                </a:solidFill>
              </a:rPr>
              <a:t>Italy</a:t>
            </a:r>
          </a:p>
        </p:txBody>
      </p:sp>
    </p:spTree>
    <p:extLst>
      <p:ext uri="{BB962C8B-B14F-4D97-AF65-F5344CB8AC3E}">
        <p14:creationId xmlns:p14="http://schemas.microsoft.com/office/powerpoint/2010/main" val="2694312199"/>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pPr eaLnBrk="1" hangingPunct="1"/>
            <a:r>
              <a:rPr lang="en-US" altLang="en-US" smtClean="0"/>
              <a:t>Assassination</a:t>
            </a:r>
          </a:p>
        </p:txBody>
      </p:sp>
      <p:sp>
        <p:nvSpPr>
          <p:cNvPr id="23554" name="Rectangle 2"/>
          <p:cNvSpPr>
            <a:spLocks noGrp="1" noChangeArrowheads="1"/>
          </p:cNvSpPr>
          <p:nvPr>
            <p:ph type="body" idx="1"/>
          </p:nvPr>
        </p:nvSpPr>
        <p:spPr>
          <a:xfrm>
            <a:off x="1251678" y="1608081"/>
            <a:ext cx="5187759" cy="3593591"/>
          </a:xfrm>
        </p:spPr>
        <p:txBody>
          <a:bodyPr>
            <a:noAutofit/>
          </a:bodyPr>
          <a:lstStyle/>
          <a:p>
            <a:pPr marL="636218">
              <a:buBlip>
                <a:blip r:embed="rId2"/>
              </a:buBlip>
            </a:pPr>
            <a:r>
              <a:rPr lang="en-US" altLang="en-US" sz="2800" dirty="0"/>
              <a:t>The “Spark” that started the Great War (WW1)</a:t>
            </a:r>
          </a:p>
          <a:p>
            <a:pPr marL="636218">
              <a:buBlip>
                <a:blip r:embed="rId2"/>
              </a:buBlip>
            </a:pPr>
            <a:r>
              <a:rPr lang="en-US" altLang="en-US" sz="2800" dirty="0"/>
              <a:t>June 28, 1914</a:t>
            </a:r>
          </a:p>
          <a:p>
            <a:pPr marL="636218">
              <a:buBlip>
                <a:blip r:embed="rId2"/>
              </a:buBlip>
            </a:pPr>
            <a:r>
              <a:rPr lang="en-US" altLang="en-US" sz="2800" dirty="0"/>
              <a:t>Heir to the Austrian throne, Archduke Franz Ferdinand visits Sarajevo</a:t>
            </a:r>
          </a:p>
          <a:p>
            <a:pPr marL="636218">
              <a:buBlip>
                <a:blip r:embed="rId2"/>
              </a:buBlip>
            </a:pPr>
            <a:r>
              <a:rPr lang="en-US" altLang="en-US" sz="2800" dirty="0"/>
              <a:t>Capital of Bosnia, recently grabbed by Austria</a:t>
            </a:r>
          </a:p>
          <a:p>
            <a:pPr marL="636218">
              <a:buBlip>
                <a:blip r:embed="rId2"/>
              </a:buBlip>
            </a:pPr>
            <a:r>
              <a:rPr lang="en-US" altLang="en-US" sz="2800" dirty="0"/>
              <a:t>Hotbed of Slavic Nationalism</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394" y="173013"/>
            <a:ext cx="3455789" cy="42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905" y="3264056"/>
            <a:ext cx="4214813" cy="375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5823353"/>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pPr eaLnBrk="1" hangingPunct="1"/>
            <a:r>
              <a:rPr lang="en-US" altLang="en-US" smtClean="0"/>
              <a:t>Assassination</a:t>
            </a:r>
          </a:p>
        </p:txBody>
      </p:sp>
      <p:sp>
        <p:nvSpPr>
          <p:cNvPr id="24578" name="Rectangle 2"/>
          <p:cNvSpPr>
            <a:spLocks noGrp="1" noChangeArrowheads="1"/>
          </p:cNvSpPr>
          <p:nvPr>
            <p:ph type="body" idx="1"/>
          </p:nvPr>
        </p:nvSpPr>
        <p:spPr>
          <a:xfrm>
            <a:off x="1251678" y="2970191"/>
            <a:ext cx="3783961" cy="3998889"/>
          </a:xfrm>
        </p:spPr>
        <p:txBody>
          <a:bodyPr/>
          <a:lstStyle/>
          <a:p>
            <a:pPr marL="636218">
              <a:buBlip>
                <a:blip r:embed="rId3"/>
              </a:buBlip>
            </a:pPr>
            <a:r>
              <a:rPr lang="en-US" altLang="en-US" dirty="0" smtClean="0"/>
              <a:t>Members of the terrorist organization “Black Hand” attack the Archduke</a:t>
            </a:r>
          </a:p>
          <a:p>
            <a:pPr marL="636218">
              <a:buBlip>
                <a:blip r:embed="rId3"/>
              </a:buBlip>
            </a:pPr>
            <a:r>
              <a:rPr lang="en-US" altLang="en-US" dirty="0" err="1" smtClean="0"/>
              <a:t>Gavrilo</a:t>
            </a:r>
            <a:r>
              <a:rPr lang="en-US" altLang="en-US" dirty="0" smtClean="0"/>
              <a:t> </a:t>
            </a:r>
            <a:r>
              <a:rPr lang="en-US" altLang="en-US" dirty="0" err="1" smtClean="0"/>
              <a:t>Princip</a:t>
            </a:r>
            <a:r>
              <a:rPr lang="en-US" altLang="en-US" dirty="0" smtClean="0"/>
              <a:t> shoots and kills Archduke Ferdinand and his wife Sophie</a:t>
            </a:r>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594" y="419696"/>
            <a:ext cx="5500688" cy="37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848" y="3477925"/>
            <a:ext cx="3821906" cy="325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877" y="1071562"/>
            <a:ext cx="151469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80355803"/>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r>
              <a:rPr lang="en-US" altLang="en-US" smtClean="0"/>
              <a:t>The Point of No Return</a:t>
            </a:r>
          </a:p>
        </p:txBody>
      </p:sp>
      <p:sp>
        <p:nvSpPr>
          <p:cNvPr id="25602" name="Rectangle 2"/>
          <p:cNvSpPr>
            <a:spLocks noGrp="1" noChangeArrowheads="1"/>
          </p:cNvSpPr>
          <p:nvPr>
            <p:ph type="body" idx="1"/>
          </p:nvPr>
        </p:nvSpPr>
        <p:spPr/>
        <p:txBody>
          <a:bodyPr>
            <a:noAutofit/>
          </a:bodyPr>
          <a:lstStyle/>
          <a:p>
            <a:pPr marL="636218">
              <a:buBlip>
                <a:blip r:embed="rId3"/>
              </a:buBlip>
            </a:pPr>
            <a:r>
              <a:rPr lang="en-US" altLang="en-US" sz="2800" dirty="0"/>
              <a:t>Austria blamed Serbia for Ferdinand’s death and for supporting terrorists</a:t>
            </a:r>
          </a:p>
          <a:p>
            <a:pPr marL="636218">
              <a:buBlip>
                <a:blip r:embed="rId3"/>
              </a:buBlip>
            </a:pPr>
            <a:r>
              <a:rPr lang="en-US" altLang="en-US" sz="2800" dirty="0"/>
              <a:t>July 28: Austria declares war on Serbia</a:t>
            </a:r>
          </a:p>
          <a:p>
            <a:pPr marL="636218">
              <a:buBlip>
                <a:blip r:embed="rId3"/>
              </a:buBlip>
            </a:pPr>
            <a:r>
              <a:rPr lang="en-US" altLang="en-US" sz="2800" dirty="0"/>
              <a:t>Germany pledges support for Austria</a:t>
            </a:r>
          </a:p>
          <a:p>
            <a:pPr marL="636218">
              <a:buBlip>
                <a:blip r:embed="rId3"/>
              </a:buBlip>
            </a:pPr>
            <a:r>
              <a:rPr lang="en-US" altLang="en-US" sz="2800" dirty="0"/>
              <a:t>Russia pledges support for Serbia</a:t>
            </a:r>
          </a:p>
          <a:p>
            <a:pPr marL="636218">
              <a:buBlip>
                <a:blip r:embed="rId3"/>
              </a:buBlip>
            </a:pPr>
            <a:r>
              <a:rPr lang="en-US" altLang="en-US" sz="2800" dirty="0"/>
              <a:t>July 30: Russia mobilizes troops to support Serbia</a:t>
            </a:r>
            <a:endParaRPr lang="en-US" altLang="en-US" sz="2800" dirty="0" smtClean="0"/>
          </a:p>
          <a:p>
            <a:pPr marL="636218">
              <a:buBlip>
                <a:blip r:embed="rId3"/>
              </a:buBlip>
            </a:pPr>
            <a:r>
              <a:rPr lang="en-US" altLang="en-US" sz="2800" dirty="0"/>
              <a:t>August 1: Germany declares war on Russia</a:t>
            </a:r>
          </a:p>
        </p:txBody>
      </p:sp>
    </p:spTree>
    <p:extLst>
      <p:ext uri="{BB962C8B-B14F-4D97-AF65-F5344CB8AC3E}">
        <p14:creationId xmlns:p14="http://schemas.microsoft.com/office/powerpoint/2010/main" val="3142966484"/>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Imperialism</a:t>
            </a:r>
            <a:endParaRPr lang="en-US" dirty="0"/>
          </a:p>
        </p:txBody>
      </p:sp>
      <p:sp>
        <p:nvSpPr>
          <p:cNvPr id="6" name="Content Placeholder 5"/>
          <p:cNvSpPr>
            <a:spLocks noGrp="1"/>
          </p:cNvSpPr>
          <p:nvPr>
            <p:ph idx="1"/>
          </p:nvPr>
        </p:nvSpPr>
        <p:spPr>
          <a:xfrm>
            <a:off x="1251678" y="1560787"/>
            <a:ext cx="10178322" cy="3593591"/>
          </a:xfrm>
        </p:spPr>
        <p:txBody>
          <a:bodyPr>
            <a:noAutofit/>
          </a:bodyPr>
          <a:lstStyle/>
          <a:p>
            <a:r>
              <a:rPr lang="en-US" sz="2800" b="1" u="sng" dirty="0" smtClean="0"/>
              <a:t>WHY?</a:t>
            </a:r>
          </a:p>
          <a:p>
            <a:r>
              <a:rPr lang="en-US" sz="2800" dirty="0" smtClean="0"/>
              <a:t>The Industrial Revolution created needs and desires that spurred overseas expansion</a:t>
            </a:r>
          </a:p>
          <a:p>
            <a:r>
              <a:rPr lang="en-US" sz="2800" dirty="0" smtClean="0"/>
              <a:t>Industrial powers needed ports around the world for ships to get supplies</a:t>
            </a:r>
          </a:p>
          <a:p>
            <a:r>
              <a:rPr lang="en-US" sz="2800" dirty="0" smtClean="0"/>
              <a:t>There was a belief that colonies were needed for national security (Nationalism – more on that later)</a:t>
            </a:r>
          </a:p>
          <a:p>
            <a:r>
              <a:rPr lang="en-US" sz="2800" dirty="0" smtClean="0"/>
              <a:t>Missionaries believed it their duty to spread Western civilization. They saw Western civilization as more superior than other societies. </a:t>
            </a:r>
          </a:p>
          <a:p>
            <a:endParaRPr lang="en-US" sz="2800" dirty="0"/>
          </a:p>
        </p:txBody>
      </p:sp>
    </p:spTree>
    <p:extLst>
      <p:ext uri="{BB962C8B-B14F-4D97-AF65-F5344CB8AC3E}">
        <p14:creationId xmlns:p14="http://schemas.microsoft.com/office/powerpoint/2010/main" val="1501805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r>
              <a:rPr lang="en-US" dirty="0" smtClean="0"/>
              <a:t>World War I Jigsaw Activity</a:t>
            </a:r>
            <a:endParaRPr lang="en-US" dirty="0"/>
          </a:p>
        </p:txBody>
      </p:sp>
    </p:spTree>
    <p:extLst>
      <p:ext uri="{BB962C8B-B14F-4D97-AF65-F5344CB8AC3E}">
        <p14:creationId xmlns:p14="http://schemas.microsoft.com/office/powerpoint/2010/main" val="74861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eaLnBrk="1" hangingPunct="1"/>
            <a:r>
              <a:rPr lang="en-US" altLang="en-US" smtClean="0"/>
              <a:t>Imperialism</a:t>
            </a:r>
          </a:p>
        </p:txBody>
      </p:sp>
      <p:sp>
        <p:nvSpPr>
          <p:cNvPr id="22530" name="Rectangle 2"/>
          <p:cNvSpPr>
            <a:spLocks noGrp="1" noChangeArrowheads="1"/>
          </p:cNvSpPr>
          <p:nvPr>
            <p:ph type="body" idx="1"/>
          </p:nvPr>
        </p:nvSpPr>
        <p:spPr>
          <a:xfrm>
            <a:off x="2416969" y="1946672"/>
            <a:ext cx="7358063" cy="4866680"/>
          </a:xfrm>
        </p:spPr>
        <p:txBody>
          <a:bodyPr>
            <a:normAutofit/>
          </a:bodyPr>
          <a:lstStyle/>
          <a:p>
            <a:pPr marL="636218">
              <a:buBlip>
                <a:blip r:embed="rId2"/>
              </a:buBlip>
            </a:pPr>
            <a:r>
              <a:rPr lang="en-US" altLang="en-US" sz="2800" dirty="0"/>
              <a:t>All of the great powers were competing for colonies/territory</a:t>
            </a:r>
          </a:p>
          <a:p>
            <a:pPr marL="636218">
              <a:buBlip>
                <a:blip r:embed="rId2"/>
              </a:buBlip>
            </a:pPr>
            <a:r>
              <a:rPr lang="en-US" altLang="en-US" sz="2800" dirty="0"/>
              <a:t>After 1870, the European nations began to acquire colonies in Africa, Asia, and the Pacific</a:t>
            </a:r>
          </a:p>
          <a:p>
            <a:pPr marL="636218">
              <a:buBlip>
                <a:blip r:embed="rId2"/>
              </a:buBlip>
            </a:pPr>
            <a:r>
              <a:rPr lang="en-US" altLang="en-US" sz="2800" dirty="0"/>
              <a:t>Colonial rivalries lead to:</a:t>
            </a:r>
          </a:p>
          <a:p>
            <a:pPr marL="1261274" lvl="2">
              <a:buBlip>
                <a:blip r:embed="rId2"/>
              </a:buBlip>
            </a:pPr>
            <a:r>
              <a:rPr lang="en-US" altLang="en-US" sz="2800" dirty="0"/>
              <a:t>strained relationships among European powers due to the many clashes between France, Britain, Germany and Italy in Africa</a:t>
            </a:r>
          </a:p>
        </p:txBody>
      </p:sp>
    </p:spTree>
    <p:extLst>
      <p:ext uri="{BB962C8B-B14F-4D97-AF65-F5344CB8AC3E}">
        <p14:creationId xmlns:p14="http://schemas.microsoft.com/office/powerpoint/2010/main" val="1408367978"/>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Africa</a:t>
            </a:r>
            <a:endParaRPr lang="en-US" dirty="0"/>
          </a:p>
        </p:txBody>
      </p:sp>
      <p:sp>
        <p:nvSpPr>
          <p:cNvPr id="3" name="Content Placeholder 2"/>
          <p:cNvSpPr>
            <a:spLocks noGrp="1"/>
          </p:cNvSpPr>
          <p:nvPr>
            <p:ph idx="1"/>
          </p:nvPr>
        </p:nvSpPr>
        <p:spPr>
          <a:xfrm>
            <a:off x="1094023" y="1128451"/>
            <a:ext cx="9989136" cy="3593591"/>
          </a:xfrm>
        </p:spPr>
        <p:txBody>
          <a:bodyPr>
            <a:noAutofit/>
          </a:bodyPr>
          <a:lstStyle/>
          <a:p>
            <a:r>
              <a:rPr lang="en-US" sz="2400" dirty="0"/>
              <a:t>By the early 1800s Muslim influence in North Africa from the Ottoman empire was declining, in East Africa the slave trade continued, in South Africa Zulu (native African peoples) came into conflict with migrating Boers (Dutch plantation owners</a:t>
            </a:r>
            <a:r>
              <a:rPr lang="en-US" sz="2400" dirty="0" smtClean="0"/>
              <a:t>).</a:t>
            </a:r>
            <a:endParaRPr lang="en-US" sz="2400" dirty="0"/>
          </a:p>
          <a:p>
            <a:r>
              <a:rPr lang="en-US" sz="2400" dirty="0" smtClean="0"/>
              <a:t>Medical advancements (to combat disease), and river steam ships (to gain access to the interior of Africa) caused more contact among Africans and Europeans after 1800.</a:t>
            </a:r>
          </a:p>
          <a:p>
            <a:r>
              <a:rPr lang="en-US" sz="2400" dirty="0" smtClean="0"/>
              <a:t>One of the most well known explorers of the African interior is Dr. David Livingstone</a:t>
            </a:r>
          </a:p>
          <a:p>
            <a:pPr lvl="1"/>
            <a:r>
              <a:rPr lang="en-US" dirty="0" smtClean="0"/>
              <a:t>In 1869, after nearly 30 years of crisscrossing the continent he was discovered by journalist Henry Stanley in Central Africa (present-day Tanzania)</a:t>
            </a:r>
          </a:p>
          <a:p>
            <a:pPr lvl="1"/>
            <a:r>
              <a:rPr lang="en-US" dirty="0" smtClean="0"/>
              <a:t>Livingstone wrote about the people he met with more sympathy and less bias than most other Europeans</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51238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 Livingstone, I presume?”</a:t>
            </a:r>
            <a:endParaRPr lang="en-US" dirty="0"/>
          </a:p>
        </p:txBody>
      </p:sp>
      <p:pic>
        <p:nvPicPr>
          <p:cNvPr id="1026" name="Picture 2" descr="Image result for dr. david livingsto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17712" y="1695360"/>
            <a:ext cx="3947516" cy="4800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nry stanle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20681" y="1553470"/>
            <a:ext cx="3431361" cy="516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52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0"/>
            <a:ext cx="10178322" cy="1492132"/>
          </a:xfrm>
        </p:spPr>
        <p:txBody>
          <a:bodyPr/>
          <a:lstStyle/>
          <a:p>
            <a:r>
              <a:rPr lang="en-US" dirty="0" smtClean="0"/>
              <a:t>Imperialism: Africa</a:t>
            </a:r>
            <a:br>
              <a:rPr lang="en-US" dirty="0" smtClean="0"/>
            </a:br>
            <a:r>
              <a:rPr lang="en-US" dirty="0" smtClean="0"/>
              <a:t>Scramble for Colonies</a:t>
            </a:r>
            <a:endParaRPr lang="en-US" dirty="0"/>
          </a:p>
        </p:txBody>
      </p:sp>
      <p:sp>
        <p:nvSpPr>
          <p:cNvPr id="5" name="Content Placeholder 4"/>
          <p:cNvSpPr>
            <a:spLocks noGrp="1"/>
          </p:cNvSpPr>
          <p:nvPr>
            <p:ph sz="half" idx="1"/>
          </p:nvPr>
        </p:nvSpPr>
        <p:spPr>
          <a:xfrm>
            <a:off x="1251678" y="1355835"/>
            <a:ext cx="5916010" cy="4367048"/>
          </a:xfrm>
        </p:spPr>
        <p:txBody>
          <a:bodyPr>
            <a:noAutofit/>
          </a:bodyPr>
          <a:lstStyle/>
          <a:p>
            <a:r>
              <a:rPr lang="en-US" sz="2200" dirty="0" smtClean="0"/>
              <a:t>Stanley was hired by King Leopold II of Belgium to explore the Congo River Basin and arrange treaties</a:t>
            </a:r>
          </a:p>
          <a:p>
            <a:pPr lvl="1"/>
            <a:r>
              <a:rPr lang="en-US" dirty="0" smtClean="0"/>
              <a:t>That touched off a scramble among European countries for colonies in Africa</a:t>
            </a:r>
          </a:p>
          <a:p>
            <a:r>
              <a:rPr lang="en-US" sz="2200" dirty="0" smtClean="0"/>
              <a:t>Belgium exploited the Congo River Basin, France took a giant share of North Africa Britain took shares of heavily populated West and East Africa including in Egypt and South in the Sudan</a:t>
            </a:r>
          </a:p>
          <a:p>
            <a:r>
              <a:rPr lang="en-US" sz="2200" dirty="0" smtClean="0"/>
              <a:t>The Portuguese carved out areas of Angola and Mozambique, Italy took areas of Libya in North Africa, and German took lands in Eastern and Southern Africa</a:t>
            </a:r>
            <a:endParaRPr lang="en-US" sz="2200" dirty="0"/>
          </a:p>
        </p:txBody>
      </p:sp>
      <p:pic>
        <p:nvPicPr>
          <p:cNvPr id="7" name="Content Placeholder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67688" y="1492132"/>
            <a:ext cx="4789327" cy="498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49244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Causes</a:t>
            </a:r>
            <a:endParaRPr lang="en-US" dirty="0"/>
          </a:p>
        </p:txBody>
      </p:sp>
      <p:sp>
        <p:nvSpPr>
          <p:cNvPr id="3" name="Content Placeholder 2"/>
          <p:cNvSpPr>
            <a:spLocks noGrp="1"/>
          </p:cNvSpPr>
          <p:nvPr>
            <p:ph sz="half" idx="1"/>
          </p:nvPr>
        </p:nvSpPr>
        <p:spPr/>
        <p:txBody>
          <a:bodyPr>
            <a:normAutofit fontScale="92500" lnSpcReduction="20000"/>
          </a:bodyPr>
          <a:lstStyle/>
          <a:p>
            <a:pPr marL="904875">
              <a:buBlip>
                <a:blip r:embed="rId2"/>
              </a:buBlip>
            </a:pPr>
            <a:r>
              <a:rPr lang="en-US" altLang="en-US" sz="3600" dirty="0"/>
              <a:t>An acronym for the 5 main causes of </a:t>
            </a:r>
            <a:r>
              <a:rPr lang="en-US" altLang="en-US" sz="3600" dirty="0" smtClean="0"/>
              <a:t>WW1</a:t>
            </a:r>
          </a:p>
          <a:p>
            <a:pPr marL="904875">
              <a:buBlip>
                <a:blip r:embed="rId2"/>
              </a:buBlip>
            </a:pPr>
            <a:r>
              <a:rPr lang="en-US" altLang="en-US" sz="3600" dirty="0" smtClean="0"/>
              <a:t>M</a:t>
            </a:r>
            <a:r>
              <a:rPr lang="en-US" altLang="en-US" sz="3600" dirty="0"/>
              <a:t>: </a:t>
            </a:r>
            <a:r>
              <a:rPr lang="en-US" altLang="en-US" sz="3600" dirty="0" smtClean="0"/>
              <a:t>Militarism</a:t>
            </a:r>
          </a:p>
          <a:p>
            <a:pPr marL="904875">
              <a:buBlip>
                <a:blip r:embed="rId2"/>
              </a:buBlip>
            </a:pPr>
            <a:r>
              <a:rPr lang="en-US" altLang="en-US" sz="3600" dirty="0" smtClean="0"/>
              <a:t>A</a:t>
            </a:r>
            <a:r>
              <a:rPr lang="en-US" altLang="en-US" sz="3600" dirty="0"/>
              <a:t>: </a:t>
            </a:r>
            <a:r>
              <a:rPr lang="en-US" altLang="en-US" sz="3600" dirty="0" smtClean="0"/>
              <a:t>Alliances</a:t>
            </a:r>
          </a:p>
          <a:p>
            <a:pPr marL="904875">
              <a:buBlip>
                <a:blip r:embed="rId2"/>
              </a:buBlip>
            </a:pPr>
            <a:r>
              <a:rPr lang="en-US" altLang="en-US" sz="3600" dirty="0" smtClean="0"/>
              <a:t>I</a:t>
            </a:r>
            <a:r>
              <a:rPr lang="en-US" altLang="en-US" sz="3600" dirty="0"/>
              <a:t>: </a:t>
            </a:r>
            <a:r>
              <a:rPr lang="en-US" altLang="en-US" sz="3600" dirty="0" smtClean="0"/>
              <a:t>Imperialism</a:t>
            </a:r>
          </a:p>
          <a:p>
            <a:pPr marL="904875">
              <a:buBlip>
                <a:blip r:embed="rId2"/>
              </a:buBlip>
            </a:pPr>
            <a:r>
              <a:rPr lang="en-US" altLang="en-US" sz="3600" b="1" u="sng" dirty="0" smtClean="0"/>
              <a:t>N: Nationalism</a:t>
            </a:r>
            <a:endParaRPr lang="en-US" altLang="en-US" sz="3600" b="1" u="sng" dirty="0"/>
          </a:p>
          <a:p>
            <a:pPr marL="0" indent="0">
              <a:buNone/>
            </a:pPr>
            <a:endParaRPr lang="en-US" sz="3600"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346" y="1593850"/>
            <a:ext cx="38735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23333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Nationalism</a:t>
            </a:r>
            <a:endParaRPr lang="en-US" dirty="0"/>
          </a:p>
        </p:txBody>
      </p:sp>
      <p:sp>
        <p:nvSpPr>
          <p:cNvPr id="7" name="Rectangle 1"/>
          <p:cNvSpPr>
            <a:spLocks noGrp="1" noChangeArrowheads="1"/>
          </p:cNvSpPr>
          <p:nvPr>
            <p:ph idx="1"/>
          </p:nvPr>
        </p:nvSpPr>
        <p:spPr bwMode="auto">
          <a:xfrm>
            <a:off x="1225204" y="1234853"/>
            <a:ext cx="10204796"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1" u="none" strike="noStrike" cap="none" normalizeH="0" baseline="0" dirty="0" smtClean="0">
                <a:ln>
                  <a:noFill/>
                </a:ln>
                <a:solidFill>
                  <a:schemeClr val="tx1"/>
                </a:solidFill>
                <a:effectLst/>
                <a:latin typeface="Verdana" panose="020B0604030504040204" pitchFamily="34" charset="0"/>
                <a:cs typeface="Times New Roman" panose="02020603050405020304" pitchFamily="18" charset="0"/>
              </a:rPr>
              <a:t>Two Kinds of Nationalism </a:t>
            </a:r>
            <a:endParaRPr kumimoji="0" lang="en-US" altLang="en-US" sz="2600" b="1" i="1" u="none" strike="noStrike" cap="none" normalizeH="0" baseline="0" dirty="0" smtClean="0">
              <a:ln>
                <a:noFill/>
              </a:ln>
              <a:solidFill>
                <a:srgbClr val="787C87"/>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There were two kinds of nationalism in 19th Century Europe: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a:t>
            </a:r>
            <a:r>
              <a:rPr kumimoji="0" lang="en-US" altLang="en-US" sz="2600" b="0" i="0" u="none" strike="noStrike" cap="none" normalizeH="0" baseline="0" dirty="0" err="1" smtClean="0">
                <a:ln>
                  <a:noFill/>
                </a:ln>
                <a:solidFill>
                  <a:schemeClr val="tx1"/>
                </a:solidFill>
                <a:effectLst/>
                <a:latin typeface="Verdana" panose="020B0604030504040204" pitchFamily="34" charset="0"/>
                <a:ea typeface="Times New Roman" panose="02020603050405020304" pitchFamily="18" charset="0"/>
              </a:rPr>
              <a:t>i</a:t>
            </a:r>
            <a:r>
              <a:rPr kumimoji="0" lang="en-US" altLang="en-US" sz="26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 the desire of subject peoples for independence - </a:t>
            </a:r>
            <a:endParaRPr kumimoji="0" lang="en-US" altLang="en-US" sz="2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It led to a series of national struggles for independence among the Balkan peoples. Other powers got involved and caused much instability.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(ii) the desire of independent nations for dominance and prestige - </a:t>
            </a:r>
            <a:endParaRPr kumimoji="0" lang="en-US" altLang="en-US" sz="2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rPr>
              <a:t>As the powers try to dominate each other in Europe, their rivalries may be regarded as one of the causes of the First World War.</a:t>
            </a:r>
            <a:endParaRPr kumimoji="0" lang="en-US" altLang="en-US" sz="2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465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1186</TotalTime>
  <Words>1952</Words>
  <Application>Microsoft Office PowerPoint</Application>
  <PresentationFormat>Widescreen</PresentationFormat>
  <Paragraphs>194</Paragraphs>
  <Slides>30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Gill Sans MT</vt:lpstr>
      <vt:lpstr>Impact</vt:lpstr>
      <vt:lpstr>Marker Felt</vt:lpstr>
      <vt:lpstr>Times New Roman</vt:lpstr>
      <vt:lpstr>Verdana</vt:lpstr>
      <vt:lpstr>Wingdings</vt:lpstr>
      <vt:lpstr>ヒラギノ明朝 ProN W3</vt:lpstr>
      <vt:lpstr>Badge</vt:lpstr>
      <vt:lpstr>Causes of world War I</vt:lpstr>
      <vt:lpstr>M-A-I-N Causes</vt:lpstr>
      <vt:lpstr>Imperialism</vt:lpstr>
      <vt:lpstr>Imperialism</vt:lpstr>
      <vt:lpstr>Imperialism: Africa</vt:lpstr>
      <vt:lpstr>“Dr. Livingstone, I presume?”</vt:lpstr>
      <vt:lpstr>Imperialism: Africa Scramble for Colonies</vt:lpstr>
      <vt:lpstr>M-A-I-N Causes</vt:lpstr>
      <vt:lpstr>Nationalism</vt:lpstr>
      <vt:lpstr>Nationalism: Germany</vt:lpstr>
      <vt:lpstr>Nationalism: Germany</vt:lpstr>
      <vt:lpstr>Nationalism: Italy</vt:lpstr>
      <vt:lpstr>Nationalism: Italy</vt:lpstr>
      <vt:lpstr>Nationalism: Austria-Hungary</vt:lpstr>
      <vt:lpstr>Nationalism: Austria-Hungary</vt:lpstr>
      <vt:lpstr>Nationalism: Russia</vt:lpstr>
      <vt:lpstr>Nationalism: Russia</vt:lpstr>
      <vt:lpstr>M-A-I-N Causes</vt:lpstr>
      <vt:lpstr>Militarism</vt:lpstr>
      <vt:lpstr>Militarism: Franco-Prussian War</vt:lpstr>
      <vt:lpstr>Militarism</vt:lpstr>
      <vt:lpstr>Militarism</vt:lpstr>
      <vt:lpstr>M-A-I-N Causes</vt:lpstr>
      <vt:lpstr>Alliances</vt:lpstr>
      <vt:lpstr>Alliances</vt:lpstr>
      <vt:lpstr>Alliances</vt:lpstr>
      <vt:lpstr>Assassination</vt:lpstr>
      <vt:lpstr>Assassination</vt:lpstr>
      <vt:lpstr>The Point of No Return</vt:lpstr>
      <vt:lpstr>Review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world War I</dc:title>
  <dc:creator>Karen Mennig</dc:creator>
  <cp:lastModifiedBy>Karen Mennig</cp:lastModifiedBy>
  <cp:revision>38</cp:revision>
  <dcterms:created xsi:type="dcterms:W3CDTF">2017-03-28T17:58:12Z</dcterms:created>
  <dcterms:modified xsi:type="dcterms:W3CDTF">2017-05-01T18:22:25Z</dcterms:modified>
</cp:coreProperties>
</file>