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7" r:id="rId3"/>
    <p:sldId id="259" r:id="rId4"/>
    <p:sldId id="262" r:id="rId5"/>
    <p:sldId id="280" r:id="rId6"/>
    <p:sldId id="264" r:id="rId7"/>
    <p:sldId id="265" r:id="rId8"/>
    <p:sldId id="266" r:id="rId9"/>
    <p:sldId id="267" r:id="rId10"/>
    <p:sldId id="282" r:id="rId11"/>
    <p:sldId id="273" r:id="rId12"/>
    <p:sldId id="281" r:id="rId13"/>
    <p:sldId id="269" r:id="rId14"/>
    <p:sldId id="283" r:id="rId15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00CC"/>
    <a:srgbClr val="006600"/>
    <a:srgbClr val="F40C2D"/>
    <a:srgbClr val="339933"/>
    <a:srgbClr val="FF6600"/>
    <a:srgbClr val="80008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>
      <p:cViewPr varScale="1">
        <p:scale>
          <a:sx n="89" d="100"/>
          <a:sy n="89" d="100"/>
        </p:scale>
        <p:origin x="124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648" cy="470000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7812" y="0"/>
            <a:ext cx="3067647" cy="470000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490676D-5C61-4314-941B-EC031946D1EC}" type="datetimeFigureOut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3" tIns="46197" rIns="92393" bIns="4619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162" y="4450517"/>
            <a:ext cx="5658751" cy="4215516"/>
          </a:xfrm>
          <a:prstGeom prst="rect">
            <a:avLst/>
          </a:prstGeom>
        </p:spPr>
        <p:txBody>
          <a:bodyPr vert="horz" lIns="92393" tIns="46197" rIns="92393" bIns="4619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7815"/>
            <a:ext cx="3067648" cy="470000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7812" y="8897815"/>
            <a:ext cx="3067647" cy="470000"/>
          </a:xfrm>
          <a:prstGeom prst="rect">
            <a:avLst/>
          </a:prstGeom>
        </p:spPr>
        <p:txBody>
          <a:bodyPr vert="horz" wrap="square" lIns="92393" tIns="46197" rIns="92393" bIns="461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F47FC-DE90-4346-B6F3-4C42D201C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93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556" indent="-28853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54" indent="-2305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784" indent="-2305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801" indent="-2305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042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283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523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4764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96348-41B1-40D1-8B2C-4F2970419A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9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556" indent="-28853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54" indent="-2305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784" indent="-2305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801" indent="-2305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042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283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523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4764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CB332E-3EEB-4B5B-A062-14D1BAE681E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556" indent="-28853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54" indent="-2305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784" indent="-2305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801" indent="-2305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042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283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523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4764" indent="-230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BF927-DBC9-4E24-AD68-D917B1844D5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5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40BD-C103-450C-9864-29968DC95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5872-FAE0-49FB-A65F-6A8D8B9A3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217C-04C3-4C17-8D54-51F6939F08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ACBA-B3AA-47D0-A8FD-B0D452F38D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A8921-5EE5-40DB-8556-3C3307E01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E5B3-9FC0-4E83-89F8-3B874C752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1ED0-D336-4CD6-8E03-B03255FCC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72C1F-9B6A-4554-AD71-7033002AA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A284-83AE-4280-90BC-4BC6AB6DD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282BE-8652-4FA9-8043-587B77FD2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33ADA-90DB-4ED0-8AEF-331A4CC67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7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28542D8-C443-451E-824A-1F3361C74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asdhawks.org/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arboy@hasdhawks.org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lorcri@hasdhawks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acur@hasdhawks.org" TargetMode="External"/><Relationship Id="rId5" Type="http://schemas.openxmlformats.org/officeDocument/2006/relationships/hyperlink" Target="mailto:krimis@hasdhawks.org" TargetMode="External"/><Relationship Id="rId4" Type="http://schemas.openxmlformats.org/officeDocument/2006/relationships/hyperlink" Target="mailto:alylyn@hasdhawks.org" TargetMode="External"/><Relationship Id="rId9" Type="http://schemas.openxmlformats.org/officeDocument/2006/relationships/hyperlink" Target="mailto:robmar@hasdhawk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asdhawks.org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28592"/>
              </p:ext>
            </p:extLst>
          </p:nvPr>
        </p:nvGraphicFramePr>
        <p:xfrm>
          <a:off x="304800" y="381000"/>
          <a:ext cx="8458200" cy="2285762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155416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FFFF"/>
                          </a:solidFill>
                          <a:latin typeface="Tempus Sans ITC"/>
                        </a:rPr>
                        <a:t>Welcome </a:t>
                      </a:r>
                      <a:endParaRPr lang="en-US" sz="4800" dirty="0" smtClean="0">
                        <a:solidFill>
                          <a:srgbClr val="FFFFFF"/>
                        </a:solidFill>
                        <a:latin typeface="Tempus Sans ITC"/>
                      </a:endParaRPr>
                    </a:p>
                    <a:p>
                      <a:pPr algn="ctr"/>
                      <a:endParaRPr lang="en-US" sz="4800" dirty="0" smtClean="0">
                        <a:solidFill>
                          <a:srgbClr val="FFFFFF"/>
                        </a:solidFill>
                        <a:latin typeface="Tempus Sans ITC"/>
                      </a:endParaRPr>
                    </a:p>
                    <a:p>
                      <a:pPr algn="ctr"/>
                      <a:r>
                        <a:rPr lang="en-US" sz="4800" dirty="0" smtClean="0">
                          <a:solidFill>
                            <a:srgbClr val="FFFFFF"/>
                          </a:solidFill>
                          <a:latin typeface="Tempus Sans ITC"/>
                        </a:rPr>
                        <a:t>to Meet the Teacher</a:t>
                      </a:r>
                      <a:endParaRPr lang="en-US" sz="1800" dirty="0"/>
                    </a:p>
                  </a:txBody>
                  <a:tcPr marT="45601" marB="45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51668"/>
              </p:ext>
            </p:extLst>
          </p:nvPr>
        </p:nvGraphicFramePr>
        <p:xfrm>
          <a:off x="3352800" y="2438400"/>
          <a:ext cx="5181600" cy="1812925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18129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FF"/>
                          </a:solidFill>
                          <a:latin typeface="Tempus Sans ITC"/>
                        </a:rPr>
                        <a:t>August 23, 2016</a:t>
                      </a: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rgbClr val="FFFFFF"/>
                          </a:solidFill>
                          <a:latin typeface="Tempus Sans ITC"/>
                        </a:rPr>
                        <a:t>4:00-7:00</a:t>
                      </a:r>
                      <a:endParaRPr lang="en-US" sz="1600" dirty="0"/>
                    </a:p>
                  </a:txBody>
                  <a:tcPr marT="45703" marB="45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http://images.catsolonline.com/cache/CTP_7054-500x500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1400" l="1200" r="98600">
                        <a14:foregroundMark x1="5400" y1="11800" x2="5600" y2="22400"/>
                        <a14:foregroundMark x1="7400" y1="18000" x2="9200" y2="12600"/>
                        <a14:foregroundMark x1="25000" y1="12600" x2="20000" y2="13400"/>
                        <a14:foregroundMark x1="20400" y1="14000" x2="21200" y2="23600"/>
                        <a14:foregroundMark x1="9400" y1="23000" x2="11400" y2="23200"/>
                        <a14:foregroundMark x1="34600" y1="13800" x2="34600" y2="23200"/>
                        <a14:foregroundMark x1="47400" y1="16200" x2="47400" y2="23000"/>
                        <a14:foregroundMark x1="51200" y1="17800" x2="52400" y2="18000"/>
                        <a14:foregroundMark x1="51200" y1="20800" x2="52600" y2="20800"/>
                        <a14:foregroundMark x1="72800" y1="13600" x2="74000" y2="23200"/>
                        <a14:foregroundMark x1="74000" y1="23200" x2="74000" y2="22800"/>
                        <a14:foregroundMark x1="75400" y1="18600" x2="76800" y2="22800"/>
                        <a14:foregroundMark x1="77200" y1="17400" x2="77600" y2="12000"/>
                        <a14:foregroundMark x1="89400" y1="13200" x2="88200" y2="22400"/>
                        <a14:foregroundMark x1="96800" y1="12600" x2="94000" y2="30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62" b="68266"/>
          <a:stretch/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rimaryclassroomresources.co.uk/media/catalog/product/cache/1/thumbnail/600x/17f82f742ffe127f42dca9de82fb58b1/u/p/upcycle-style-arrows-6-designer-cutou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8" t="10220" r="13846" b="72773"/>
          <a:stretch/>
        </p:blipFill>
        <p:spPr bwMode="auto">
          <a:xfrm>
            <a:off x="11502" y="0"/>
            <a:ext cx="920869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199" y="584537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6000" b="1" u="sng" dirty="0">
                <a:ln w="12700"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</a:rPr>
              <a:t>Grading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00099" y="16002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sz="2000" b="1" dirty="0" smtClean="0"/>
              <a:t>Test, quiz, and project grades will be posted online.</a:t>
            </a:r>
          </a:p>
          <a:p>
            <a:pPr marL="342900" indent="-342900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sz="2000" b="1" dirty="0" smtClean="0"/>
              <a:t>Possible retesting on test grades that are 75% or lower.</a:t>
            </a:r>
          </a:p>
          <a:p>
            <a:pPr marL="342900" indent="-342900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sz="2000" b="1" u="sng" dirty="0" smtClean="0"/>
              <a:t>Reading, Social Studies, Science, and Health</a:t>
            </a:r>
            <a:endParaRPr lang="en-US" sz="2000" b="1" u="sng" dirty="0"/>
          </a:p>
          <a:p>
            <a:pPr marL="742950" lvl="1" indent="-285750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/>
              <a:t>Grade is calculated by the total points earned from student work.</a:t>
            </a:r>
          </a:p>
          <a:p>
            <a:pPr marL="342900" indent="-342900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sz="2000" b="1" u="sng" dirty="0"/>
              <a:t>Math</a:t>
            </a:r>
          </a:p>
          <a:p>
            <a:pPr marL="742950" lvl="1" indent="-285750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/>
              <a:t>Written assessments are weighted for </a:t>
            </a:r>
            <a:r>
              <a:rPr lang="en-US" b="1" u="sng" dirty="0" smtClean="0"/>
              <a:t>85%</a:t>
            </a:r>
            <a:r>
              <a:rPr lang="en-US" dirty="0" smtClean="0"/>
              <a:t> of total grade.</a:t>
            </a:r>
          </a:p>
          <a:p>
            <a:pPr marL="742950" lvl="1" indent="-285750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/>
              <a:t>Fact assessments are weighted for </a:t>
            </a:r>
            <a:r>
              <a:rPr lang="en-US" b="1" u="sng" dirty="0" smtClean="0"/>
              <a:t>10%</a:t>
            </a:r>
            <a:r>
              <a:rPr lang="en-US" dirty="0" smtClean="0"/>
              <a:t> of total grade.</a:t>
            </a:r>
          </a:p>
          <a:p>
            <a:pPr marL="742950" lvl="1" indent="-285750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/>
              <a:t>Homework completion is weighted for </a:t>
            </a:r>
            <a:r>
              <a:rPr lang="en-US" b="1" u="sng" dirty="0" smtClean="0"/>
              <a:t>5%</a:t>
            </a:r>
            <a:r>
              <a:rPr lang="en-US" dirty="0" smtClean="0"/>
              <a:t> of total grade.</a:t>
            </a:r>
          </a:p>
          <a:p>
            <a:pPr lvl="1">
              <a:spcBef>
                <a:spcPct val="40000"/>
              </a:spcBef>
              <a:spcAft>
                <a:spcPct val="2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creativeteaching.com/images/Product/medium/659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65098" r="47032"/>
          <a:stretch/>
        </p:blipFill>
        <p:spPr bwMode="auto">
          <a:xfrm>
            <a:off x="1317171" y="1284514"/>
            <a:ext cx="6585858" cy="571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409616"/>
            <a:ext cx="8229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6600" b="1" u="sng" dirty="0">
                <a:ln w="12700"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</a:rPr>
              <a:t>Grading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38200" y="1524000"/>
            <a:ext cx="7543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20000"/>
              </a:spcAft>
              <a:buFontTx/>
              <a:buNone/>
            </a:pPr>
            <a:endParaRPr lang="en-US" altLang="en-US" sz="2000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2667000" y="1295400"/>
            <a:ext cx="5715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20000"/>
              </a:spcAft>
              <a:buFontTx/>
              <a:buNone/>
            </a:pPr>
            <a:r>
              <a:rPr lang="en-US" altLang="en-US" sz="4000" b="1" dirty="0"/>
              <a:t>A</a:t>
            </a:r>
            <a:r>
              <a:rPr lang="en-US" altLang="en-US" sz="4000" b="1"/>
              <a:t>	</a:t>
            </a:r>
            <a:r>
              <a:rPr lang="en-US" altLang="en-US" sz="4000" b="1" smtClean="0"/>
              <a:t>	94-100</a:t>
            </a:r>
            <a:r>
              <a:rPr lang="en-US" altLang="en-US" sz="4000" b="1" dirty="0"/>
              <a:t>%</a:t>
            </a: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FontTx/>
              <a:buNone/>
            </a:pPr>
            <a:r>
              <a:rPr lang="en-US" altLang="en-US" sz="4000" b="1" dirty="0"/>
              <a:t>B	</a:t>
            </a:r>
            <a:r>
              <a:rPr lang="en-US" altLang="en-US" sz="4000" b="1" dirty="0" smtClean="0"/>
              <a:t>86-93</a:t>
            </a:r>
            <a:r>
              <a:rPr lang="en-US" altLang="en-US" sz="4000" b="1" dirty="0"/>
              <a:t>%</a:t>
            </a: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FontTx/>
              <a:buNone/>
            </a:pPr>
            <a:r>
              <a:rPr lang="en-US" altLang="en-US" sz="4000" b="1" dirty="0"/>
              <a:t>C	76-85%</a:t>
            </a: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FontTx/>
              <a:buNone/>
            </a:pPr>
            <a:r>
              <a:rPr lang="en-US" altLang="en-US" sz="4000" b="1" dirty="0"/>
              <a:t>D	70-75%</a:t>
            </a: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FontTx/>
              <a:buNone/>
            </a:pPr>
            <a:r>
              <a:rPr lang="en-US" altLang="en-US" sz="4000" b="1" dirty="0"/>
              <a:t>F		69% and below</a:t>
            </a:r>
          </a:p>
        </p:txBody>
      </p:sp>
      <p:pic>
        <p:nvPicPr>
          <p:cNvPr id="14" name="Picture 13" descr="http://www.mardel.com/medias/?context=bWFzdGVyfHByb2R1Y3RfaW1hZ2VzfC0xfGltYWdlL2pwZWd8cHJvZHVjdF9pbWFnZXMvaGU3L2hhYi85MDM1MjQ3OTc2NDc4LmpwZ3wxZjAwN2MxMWNhY2YwNGJmMDBmMGIwMDRhNTk2MTM0OTY5Mzk3ZGI2MGI3MjdlZGY0MTcwZmU2NjRkZGU4MTRi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4" b="65138" l="13125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239" r="11553" b="33946"/>
          <a:stretch/>
        </p:blipFill>
        <p:spPr bwMode="auto">
          <a:xfrm>
            <a:off x="6050643" y="-1356"/>
            <a:ext cx="2102757" cy="727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http://www.mardel.com/medias/?context=bWFzdGVyfHByb2R1Y3RfaW1hZ2VzfC0xfGltYWdlL2pwZWd8cHJvZHVjdF9pbWFnZXMvaGU3L2hhYi85MDM1MjQ3OTc2NDc4LmpwZ3wxZjAwN2MxMWNhY2YwNGJmMDBmMGIwMDRhNTk2MTM0OTY5Mzk3ZGI2MGI3MjdlZGY0MTcwZmU2NjRkZGU4MTRi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4" b="65138" l="13125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239" r="11553" b="33946"/>
          <a:stretch/>
        </p:blipFill>
        <p:spPr bwMode="auto">
          <a:xfrm>
            <a:off x="3915682" y="27264"/>
            <a:ext cx="2227035" cy="707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http://www.mardel.com/medias/?context=bWFzdGVyfHByb2R1Y3RfaW1hZ2VzfC0xfGltYWdlL2pwZWd8cHJvZHVjdF9pbWFnZXMvaGU3L2hhYi85MDM1MjQ3OTc2NDc4LmpwZ3wxZjAwN2MxMWNhY2YwNGJmMDBmMGIwMDRhNTk2MTM0OTY5Mzk3ZGI2MGI3MjdlZGY0MTcwZmU2NjRkZGU4MTRi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4" b="65138" l="13125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239" r="11553" b="33946"/>
          <a:stretch/>
        </p:blipFill>
        <p:spPr bwMode="auto">
          <a:xfrm>
            <a:off x="1981200" y="37057"/>
            <a:ext cx="2104572" cy="689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http://www.mardel.com/medias/?context=bWFzdGVyfHByb2R1Y3RfaW1hZ2VzfC0xfGltYWdlL2pwZWd8cHJvZHVjdF9pbWFnZXMvaGU3L2hhYi85MDM1MjQ3OTc2NDc4LmpwZ3wxZjAwN2MxMWNhY2YwNGJmMDBmMGIwMDRhNTk2MTM0OTY5Mzk3ZGI2MGI3MjdlZGY0MTcwZmU2NjRkZGU4MTRi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4" b="65138" l="13125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239" r="11553" b="33946"/>
          <a:stretch/>
        </p:blipFill>
        <p:spPr bwMode="auto">
          <a:xfrm>
            <a:off x="16329" y="26807"/>
            <a:ext cx="2070099" cy="705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http://www.mardel.com/medias/?context=bWFzdGVyfHByb2R1Y3RfaW1hZ2VzfC0xfGltYWdlL2pwZWd8cHJvZHVjdF9pbWFnZXMvaGU3L2hhYi85MDM1MjQ3OTc2NDc4LmpwZ3wxZjAwN2MxMWNhY2YwNGJmMDBmMGIwMDRhNTk2MTM0OTY5Mzk3ZGI2MGI3MjdlZGY0MTcwZmU2NjRkZGU4MTRi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4" b="65138" l="13125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239" r="49410" b="33946"/>
          <a:stretch/>
        </p:blipFill>
        <p:spPr bwMode="auto">
          <a:xfrm>
            <a:off x="8016423" y="15919"/>
            <a:ext cx="1051378" cy="727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http://www.mardel.com/medias/?context=bWFzdGVyfHByb2R1Y3RfaW1hZ2VzfC0xfGltYWdlL2pwZWd8cHJvZHVjdF9pbWFnZXMvaGU3L2hhYi85MDM1MjQ3OTc2NDc4LmpwZ3wxZjAwN2MxMWNhY2YwNGJmMDBmMGIwMDRhNTk2MTM0OTY5Mzk3ZGI2MGI3MjdlZGY0MTcwZmU2NjRkZGU4MTRi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4" b="65138" l="13125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38" t="3239" r="11552" b="33946"/>
          <a:stretch/>
        </p:blipFill>
        <p:spPr bwMode="auto">
          <a:xfrm rot="10800000">
            <a:off x="7928878" y="6121013"/>
            <a:ext cx="1138922" cy="727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http://www.mardel.com/medias/?context=bWFzdGVyfHByb2R1Y3RfaW1hZ2VzfC0xfGltYWdlL2pwZWd8cHJvZHVjdF9pbWFnZXMvaGU3L2hhYi85MDM1MjQ3OTc2NDc4LmpwZ3wxZjAwN2MxMWNhY2YwNGJmMDBmMGIwMDRhNTk2MTM0OTY5Mzk3ZGI2MGI3MjdlZGY0MTcwZmU2NjRkZGU4MTRi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4" b="65138" l="13125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239" r="11553" b="33946"/>
          <a:stretch/>
        </p:blipFill>
        <p:spPr bwMode="auto">
          <a:xfrm rot="10800000">
            <a:off x="5963100" y="6121016"/>
            <a:ext cx="2102757" cy="727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http://www.mardel.com/medias/?context=bWFzdGVyfHByb2R1Y3RfaW1hZ2VzfC0xfGltYWdlL2pwZWd8cHJvZHVjdF9pbWFnZXMvaGU3L2hhYi85MDM1MjQ3OTc2NDc4LmpwZ3wxZjAwN2MxMWNhY2YwNGJmMDBmMGIwMDRhNTk2MTM0OTY5Mzk3ZGI2MGI3MjdlZGY0MTcwZmU2NjRkZGU4MTRi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4" b="65138" l="13125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239" r="11553" b="33946"/>
          <a:stretch/>
        </p:blipFill>
        <p:spPr bwMode="auto">
          <a:xfrm rot="10800000">
            <a:off x="4029073" y="6121018"/>
            <a:ext cx="2021569" cy="727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http://www.mardel.com/medias/?context=bWFzdGVyfHByb2R1Y3RfaW1hZ2VzfC0xfGltYWdlL2pwZWd8cHJvZHVjdF9pbWFnZXMvaGU3L2hhYi85MDM1MjQ3OTc2NDc4LmpwZ3wxZjAwN2MxMWNhY2YwNGJmMDBmMGIwMDRhNTk2MTM0OTY5Mzk3ZGI2MGI3MjdlZGY0MTcwZmU2NjRkZGU4MTRi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4" b="65138" l="13125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239" r="11553" b="33946"/>
          <a:stretch/>
        </p:blipFill>
        <p:spPr bwMode="auto">
          <a:xfrm rot="10800000">
            <a:off x="2013857" y="6121020"/>
            <a:ext cx="2102757" cy="727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http://www.mardel.com/medias/?context=bWFzdGVyfHByb2R1Y3RfaW1hZ2VzfC0xfGltYWdlL2pwZWd8cHJvZHVjdF9pbWFnZXMvaGU3L2hhYi85MDM1MjQ3OTc2NDc4LmpwZ3wxZjAwN2MxMWNhY2YwNGJmMDBmMGIwMDRhNTk2MTM0OTY5Mzk3ZGI2MGI3MjdlZGY0MTcwZmU2NjRkZGU4MTRi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4" b="65138" l="13125" r="8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239" r="11553" b="33946"/>
          <a:stretch/>
        </p:blipFill>
        <p:spPr bwMode="auto">
          <a:xfrm rot="10800000">
            <a:off x="-17236" y="6121021"/>
            <a:ext cx="2102757" cy="727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mages-na.ssl-images-amazon.com/images/I/51i8KLKfY0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91222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946716" y="1524000"/>
            <a:ext cx="7272338" cy="3733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600" b="1" dirty="0" smtClean="0"/>
              <a:t>Getting Good Grades</a:t>
            </a:r>
            <a:endParaRPr lang="en-US" alt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b="1" dirty="0" smtClean="0"/>
              <a:t>Work together with your child to…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-US" altLang="en-US" sz="2000" dirty="0" smtClean="0"/>
              <a:t>Set up a routine.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-US" altLang="en-US" sz="2000" dirty="0" smtClean="0"/>
              <a:t>Check agendas/homework site daily.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-US" altLang="en-US" sz="2000" dirty="0" smtClean="0"/>
              <a:t>Be actively involved with each night’s homework.</a:t>
            </a:r>
          </a:p>
          <a:p>
            <a:pPr lvl="2" eaLnBrk="1" hangingPunct="1">
              <a:buFontTx/>
              <a:buBlip>
                <a:blip r:embed="rId4"/>
              </a:buBlip>
              <a:defRPr/>
            </a:pPr>
            <a:r>
              <a:rPr lang="en-US" altLang="en-US" sz="1600" dirty="0" smtClean="0"/>
              <a:t>Study spelling/vocab. words with your child each night.</a:t>
            </a:r>
            <a:endParaRPr lang="en-US" altLang="en-US" sz="1200" dirty="0" smtClean="0"/>
          </a:p>
          <a:p>
            <a:pPr lvl="2" eaLnBrk="1" hangingPunct="1">
              <a:buFontTx/>
              <a:buBlip>
                <a:blip r:embed="rId4"/>
              </a:buBlip>
              <a:defRPr/>
            </a:pPr>
            <a:r>
              <a:rPr lang="en-US" altLang="en-US" sz="1600" dirty="0" smtClean="0"/>
              <a:t>Check for errors when completed.</a:t>
            </a:r>
          </a:p>
          <a:p>
            <a:pPr lvl="2" eaLnBrk="1" hangingPunct="1">
              <a:buFontTx/>
              <a:buBlip>
                <a:blip r:embed="rId4"/>
              </a:buBlip>
              <a:defRPr/>
            </a:pPr>
            <a:r>
              <a:rPr lang="en-US" altLang="en-US" sz="1600" dirty="0" smtClean="0"/>
              <a:t>Show them how to find/correct the answers.</a:t>
            </a:r>
          </a:p>
          <a:p>
            <a:pPr lvl="2" eaLnBrk="1" hangingPunct="1">
              <a:buFontTx/>
              <a:buBlip>
                <a:blip r:embed="rId4"/>
              </a:buBlip>
              <a:defRPr/>
            </a:pPr>
            <a:r>
              <a:rPr lang="en-US" altLang="en-US" sz="1600" dirty="0" smtClean="0"/>
              <a:t>Circle/write note for difficult items so I know about it.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-US" altLang="en-US" sz="2000" dirty="0" smtClean="0"/>
              <a:t>Help to make sure homework is placed in backpack.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446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mages.catsolonline.com/cache/CTP_7054-500x500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00" b="85000" l="20400" r="5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32479" r="40989" b="14678"/>
          <a:stretch/>
        </p:blipFill>
        <p:spPr bwMode="auto">
          <a:xfrm rot="16200000">
            <a:off x="723901" y="-1333500"/>
            <a:ext cx="7467600" cy="9372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-114299" y="1066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solidFill>
                  <a:schemeClr val="tx2"/>
                </a:solidFill>
                <a:latin typeface="+mj-lt"/>
              </a:rPr>
              <a:t>When Your Child Is Absen</a:t>
            </a:r>
            <a:r>
              <a:rPr lang="en-US" sz="4400" b="1" u="sng" dirty="0">
                <a:solidFill>
                  <a:schemeClr val="tx2"/>
                </a:solidFill>
                <a:latin typeface="+mj-lt"/>
              </a:rPr>
              <a:t>t</a:t>
            </a:r>
          </a:p>
        </p:txBody>
      </p:sp>
      <p:sp>
        <p:nvSpPr>
          <p:cNvPr id="22533" name="Rectangle 13"/>
          <p:cNvSpPr>
            <a:spLocks noChangeArrowheads="1"/>
          </p:cNvSpPr>
          <p:nvPr/>
        </p:nvSpPr>
        <p:spPr bwMode="auto">
          <a:xfrm>
            <a:off x="914401" y="2057400"/>
            <a:ext cx="70866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ct val="5000"/>
              </a:spcAft>
              <a:buFontTx/>
              <a:buBlip>
                <a:blip r:embed="rId4"/>
              </a:buBlip>
              <a:defRPr/>
            </a:pPr>
            <a:r>
              <a:rPr lang="en-US" sz="2000" b="1" dirty="0" smtClean="0"/>
              <a:t>Absent Line</a:t>
            </a:r>
            <a:r>
              <a:rPr lang="en-US" sz="2000" dirty="0" smtClean="0"/>
              <a:t>: Call the District phone line at 610-562-2241.  </a:t>
            </a:r>
          </a:p>
          <a:p>
            <a:pPr marL="0" indent="0" eaLnBrk="1" hangingPunct="1">
              <a:spcBef>
                <a:spcPct val="0"/>
              </a:spcBef>
              <a:spcAft>
                <a:spcPct val="5000"/>
              </a:spcAft>
              <a:buFontTx/>
              <a:buNone/>
              <a:defRPr/>
            </a:pPr>
            <a:r>
              <a:rPr lang="en-US" sz="2000" dirty="0" smtClean="0"/>
              <a:t>                          Follow the prompts given to you. </a:t>
            </a:r>
          </a:p>
          <a:p>
            <a:pPr marL="0" indent="0" eaLnBrk="1" hangingPunct="1">
              <a:spcBef>
                <a:spcPct val="0"/>
              </a:spcBef>
              <a:spcAft>
                <a:spcPct val="5000"/>
              </a:spcAft>
              <a:buFontTx/>
              <a:buBlip>
                <a:blip r:embed="rId4"/>
              </a:buBlip>
              <a:defRPr/>
            </a:pPr>
            <a:r>
              <a:rPr lang="en-US" sz="1900" dirty="0" smtClean="0">
                <a:solidFill>
                  <a:srgbClr val="000000"/>
                </a:solidFill>
              </a:rPr>
              <a:t>Fill out the “Excuse for Absence” card attached to homework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400050" lvl="1" indent="0" eaLnBrk="1" hangingPunct="1">
              <a:spcBef>
                <a:spcPct val="0"/>
              </a:spcBef>
              <a:spcAft>
                <a:spcPct val="5000"/>
              </a:spcAft>
              <a:buFontTx/>
              <a:buBlip>
                <a:blip r:embed="rId4"/>
              </a:buBlip>
              <a:defRPr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also available at </a:t>
            </a:r>
            <a:r>
              <a:rPr lang="en-US" sz="1600" dirty="0" smtClean="0">
                <a:solidFill>
                  <a:srgbClr val="000000"/>
                </a:solidFill>
                <a:hlinkClick r:id="rId5"/>
              </a:rPr>
              <a:t>www.hasdhawks.org</a:t>
            </a:r>
            <a:r>
              <a:rPr lang="en-US" sz="1600" dirty="0" smtClean="0">
                <a:solidFill>
                  <a:srgbClr val="000000"/>
                </a:solidFill>
              </a:rPr>
              <a:t> under “Parent Info”, then “Forms and Publications” so that the absence is not unexcused.</a:t>
            </a:r>
          </a:p>
          <a:p>
            <a:pPr eaLnBrk="1" hangingPunct="1">
              <a:spcAft>
                <a:spcPct val="5000"/>
              </a:spcAft>
              <a:buFontTx/>
              <a:buBlip>
                <a:blip r:embed="rId4"/>
              </a:buBlip>
              <a:defRPr/>
            </a:pPr>
            <a:r>
              <a:rPr lang="en-US" sz="2000" dirty="0" smtClean="0"/>
              <a:t>HOMEWORK</a:t>
            </a:r>
          </a:p>
          <a:p>
            <a:pPr lvl="1" eaLnBrk="1" hangingPunct="1">
              <a:spcAft>
                <a:spcPct val="5000"/>
              </a:spcAft>
              <a:buFontTx/>
              <a:buBlip>
                <a:blip r:embed="rId4"/>
              </a:buBlip>
              <a:defRPr/>
            </a:pPr>
            <a:r>
              <a:rPr lang="en-US" sz="1600" dirty="0" smtClean="0"/>
              <a:t>If Same Day Pick-Up, MUST call office (610-562-2241) and make request in the morning. Ready by 3:00.</a:t>
            </a:r>
          </a:p>
          <a:p>
            <a:pPr lvl="1" eaLnBrk="1" hangingPunct="1">
              <a:spcAft>
                <a:spcPct val="5000"/>
              </a:spcAft>
              <a:buFontTx/>
              <a:buBlip>
                <a:blip r:embed="rId4"/>
              </a:buBlip>
              <a:defRPr/>
            </a:pPr>
            <a:r>
              <a:rPr lang="en-US" sz="1600" dirty="0" smtClean="0"/>
              <a:t>Otherwise, student will pick-up homework on return</a:t>
            </a:r>
          </a:p>
          <a:p>
            <a:pPr lvl="1" eaLnBrk="1" hangingPunct="1">
              <a:spcAft>
                <a:spcPct val="5000"/>
              </a:spcAft>
              <a:buFontTx/>
              <a:buBlip>
                <a:blip r:embed="rId4"/>
              </a:buBlip>
              <a:defRPr/>
            </a:pPr>
            <a:r>
              <a:rPr lang="en-US" sz="1600" dirty="0" smtClean="0"/>
              <a:t>Due back same number of days absent</a:t>
            </a:r>
          </a:p>
          <a:p>
            <a:pPr lvl="1" eaLnBrk="1" hangingPunct="1">
              <a:spcAft>
                <a:spcPct val="5000"/>
              </a:spcAft>
              <a:buFontTx/>
              <a:buBlip>
                <a:blip r:embed="rId4"/>
              </a:buBlip>
              <a:defRPr/>
            </a:pPr>
            <a:r>
              <a:rPr lang="en-US" sz="1600" dirty="0" smtClean="0"/>
              <a:t>Unfinished work counts as late and will be completed during recess </a:t>
            </a:r>
            <a:endParaRPr lang="en-US" sz="1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primaryclassroomresources.co.uk/media/catalog/product/cache/1/thumbnail/600x/17f82f742ffe127f42dca9de82fb58b1/u/p/upcycle-style-arrows-6-designer-cutou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50626" b="79065"/>
          <a:stretch/>
        </p:blipFill>
        <p:spPr bwMode="auto">
          <a:xfrm>
            <a:off x="-228600" y="-533400"/>
            <a:ext cx="9829800" cy="8153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81000" y="381000"/>
            <a:ext cx="803963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en-US" sz="6600" b="1" u="sng" dirty="0" smtClean="0">
                <a:ln w="12700"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</a:rPr>
              <a:t>Before you leave,</a:t>
            </a:r>
          </a:p>
          <a:p>
            <a:pPr marL="17145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Afternoon Snacks</a:t>
            </a:r>
          </a:p>
          <a:p>
            <a:pPr marL="17145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Water Bottles</a:t>
            </a:r>
          </a:p>
          <a:p>
            <a:pPr marL="17145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Dress Code in Agendas</a:t>
            </a:r>
          </a:p>
          <a:p>
            <a:pPr marL="17145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Clearances for volunteers</a:t>
            </a:r>
          </a:p>
          <a:p>
            <a:pPr marL="2171700" lvl="4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Instructions and forms on District Website</a:t>
            </a:r>
          </a:p>
          <a:p>
            <a:pPr marL="2171700" lvl="4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FBI Clearance takes time</a:t>
            </a:r>
          </a:p>
          <a:p>
            <a:pPr marL="2171700" lvl="4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Chaperones for field trip randomly chosen from the list given to us from the District Office</a:t>
            </a:r>
            <a:endParaRPr lang="en-US" sz="4000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 descr="http://www.creativeteaching.com/images/Product/medium/7054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43" b="100000" l="71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52" t="27154" r="6664"/>
          <a:stretch/>
        </p:blipFill>
        <p:spPr bwMode="auto">
          <a:xfrm rot="16200000">
            <a:off x="4022273" y="1823358"/>
            <a:ext cx="1055914" cy="8338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1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ite.unbeatablesale.com/img676/edre5197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202" y="-1143000"/>
            <a:ext cx="7467601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36575" y="457200"/>
            <a:ext cx="8070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en-US" sz="5400" b="1" u="sng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5</a:t>
            </a:r>
            <a:r>
              <a:rPr lang="en-US" sz="5400" b="1" u="sng" baseline="30000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5400" b="1" u="sng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Grade Team</a:t>
            </a:r>
          </a:p>
        </p:txBody>
      </p:sp>
      <p:sp>
        <p:nvSpPr>
          <p:cNvPr id="4100" name="Text Box 13"/>
          <p:cNvSpPr txBox="1">
            <a:spLocks noChangeArrowheads="1"/>
          </p:cNvSpPr>
          <p:nvPr/>
        </p:nvSpPr>
        <p:spPr bwMode="auto">
          <a:xfrm>
            <a:off x="990600" y="1371600"/>
            <a:ext cx="7086600" cy="3631763"/>
          </a:xfrm>
          <a:prstGeom prst="rect">
            <a:avLst/>
          </a:prstGeom>
          <a:solidFill>
            <a:schemeClr val="bg1">
              <a:alpha val="9215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dirty="0"/>
              <a:t>5H	</a:t>
            </a:r>
            <a:r>
              <a:rPr lang="en-US" altLang="en-US" sz="2000" b="1" dirty="0" smtClean="0"/>
              <a:t>Mrs. Lynch	ex4236   </a:t>
            </a:r>
            <a:r>
              <a:rPr lang="en-US" altLang="en-US" sz="2000" b="1" dirty="0" smtClean="0">
                <a:hlinkClick r:id="rId4"/>
              </a:rPr>
              <a:t>alylyn@hasdhawks.org</a:t>
            </a:r>
            <a:endParaRPr lang="en-US" altLang="en-US" sz="2000" b="1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dirty="0"/>
              <a:t>5A	</a:t>
            </a:r>
            <a:r>
              <a:rPr lang="en-US" altLang="en-US" sz="2000" b="1" dirty="0" smtClean="0"/>
              <a:t>Mrs. </a:t>
            </a:r>
            <a:r>
              <a:rPr lang="en-US" altLang="en-US" sz="2000" b="1" dirty="0" err="1" smtClean="0"/>
              <a:t>Missimer</a:t>
            </a:r>
            <a:r>
              <a:rPr lang="en-US" altLang="en-US" sz="2000" b="1" dirty="0" smtClean="0"/>
              <a:t> 	ex4231   </a:t>
            </a:r>
            <a:r>
              <a:rPr lang="en-US" altLang="en-US" sz="2000" b="1" dirty="0" smtClean="0">
                <a:hlinkClick r:id="rId5"/>
              </a:rPr>
              <a:t>krimis@hasdhawks.org</a:t>
            </a:r>
            <a:endParaRPr lang="en-US" altLang="en-US" sz="2000" b="1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dirty="0" smtClean="0"/>
              <a:t>5W      Mrs. Eaton</a:t>
            </a:r>
            <a:r>
              <a:rPr lang="en-US" altLang="en-US" sz="2000" b="1" dirty="0"/>
              <a:t>	</a:t>
            </a:r>
            <a:r>
              <a:rPr lang="en-US" altLang="en-US" sz="2000" b="1" dirty="0" smtClean="0"/>
              <a:t>ex 4233  </a:t>
            </a:r>
            <a:r>
              <a:rPr lang="en-US" altLang="en-US" sz="2000" b="1" dirty="0" smtClean="0">
                <a:hlinkClick r:id="rId6"/>
              </a:rPr>
              <a:t>krieat@hasdhawks.org </a:t>
            </a:r>
            <a:endParaRPr lang="en-US" altLang="en-US" sz="2000" b="1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dirty="0" smtClean="0"/>
              <a:t>5K</a:t>
            </a:r>
            <a:r>
              <a:rPr lang="en-US" altLang="en-US" sz="2000" b="1" dirty="0"/>
              <a:t>	Mrs. </a:t>
            </a:r>
            <a:r>
              <a:rPr lang="en-US" altLang="en-US" sz="2000" b="1" dirty="0" smtClean="0"/>
              <a:t>Crider </a:t>
            </a:r>
            <a:r>
              <a:rPr lang="en-US" altLang="en-US" sz="2000" b="1" dirty="0"/>
              <a:t>	</a:t>
            </a:r>
            <a:r>
              <a:rPr lang="en-US" altLang="en-US" sz="2000" b="1" dirty="0" smtClean="0"/>
              <a:t>ex4235   </a:t>
            </a:r>
            <a:r>
              <a:rPr lang="en-US" altLang="en-US" sz="2000" b="1" dirty="0" smtClean="0">
                <a:hlinkClick r:id="rId7"/>
              </a:rPr>
              <a:t>lorcri@hasdhawks.org</a:t>
            </a:r>
            <a:endParaRPr lang="en-US" altLang="en-US" sz="2000" b="1" dirty="0" smtClean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dirty="0" smtClean="0"/>
              <a:t>5S	Miss Boyer	ex4234	  </a:t>
            </a:r>
            <a:r>
              <a:rPr lang="en-US" altLang="en-US" sz="2000" b="1" dirty="0" smtClean="0">
                <a:hlinkClick r:id="rId8"/>
              </a:rPr>
              <a:t>marboy@hasdhawks.org</a:t>
            </a:r>
            <a:endParaRPr lang="en-US" altLang="en-US" sz="2000" b="1" dirty="0" smtClean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dirty="0" smtClean="0"/>
              <a:t>LS</a:t>
            </a:r>
            <a:r>
              <a:rPr lang="en-US" altLang="en-US" sz="2000" b="1" dirty="0"/>
              <a:t>	</a:t>
            </a:r>
            <a:r>
              <a:rPr lang="en-US" altLang="en-US" sz="2000" b="1" dirty="0" smtClean="0"/>
              <a:t>Mr. </a:t>
            </a:r>
            <a:r>
              <a:rPr lang="en-US" altLang="en-US" sz="2000" b="1" dirty="0" err="1" smtClean="0"/>
              <a:t>Marra</a:t>
            </a:r>
            <a:r>
              <a:rPr lang="en-US" altLang="en-US" sz="2000" b="1" dirty="0" smtClean="0"/>
              <a:t>	ex4237   </a:t>
            </a:r>
            <a:r>
              <a:rPr lang="en-US" altLang="en-US" sz="2000" b="1" dirty="0" smtClean="0">
                <a:hlinkClick r:id="rId9"/>
              </a:rPr>
              <a:t>robmar@hasdhawks.org</a:t>
            </a:r>
            <a:endParaRPr lang="en-US" altLang="en-US" sz="20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https://encrypted-tbn1.google.com/images?q=tbn:ANd9GcQl-XN3xz7FWDNCBfmDeHy51M2wpJ9q1Hr-EHSmYlhHh2pIcxgQ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40213"/>
            <a:ext cx="38100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2" descr="https://encrypted-tbn1.google.com/images?q=tbn:ANd9GcQl-XN3xz7FWDNCBfmDeHy51M2wpJ9q1Hr-EHSmYlhHh2pIcxgQ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3048000" y="4240213"/>
            <a:ext cx="36576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https://encrypted-tbn1.google.com/images?q=tbn:ANd9GcQl-XN3xz7FWDNCBfmDeHy51M2wpJ9q1Hr-EHSmYlhHh2pIcxgQ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213"/>
            <a:ext cx="37338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1849438" y="6096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800" b="1" u="sng" dirty="0" smtClean="0"/>
              <a:t>Classroom Rules:</a:t>
            </a:r>
          </a:p>
          <a:p>
            <a:pPr eaLnBrk="1" hangingPunct="1">
              <a:spcBef>
                <a:spcPct val="4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/>
              <a:t>Follow directions.</a:t>
            </a:r>
          </a:p>
          <a:p>
            <a:pPr eaLnBrk="1" hangingPunct="1">
              <a:spcBef>
                <a:spcPct val="4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/>
              <a:t>Keep hands, feet, and objects to yourself.</a:t>
            </a:r>
          </a:p>
          <a:p>
            <a:pPr eaLnBrk="1" hangingPunct="1">
              <a:spcBef>
                <a:spcPct val="4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/>
              <a:t>Respect yourself, all people, and all things.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3429000"/>
            <a:ext cx="8229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altLang="en-US" sz="2800" b="1" dirty="0"/>
              <a:t>You are responsible for your own actions.</a:t>
            </a: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altLang="en-US" sz="1800" b="1" dirty="0"/>
              <a:t>Failure to follow the rules will result in logical consequences.</a:t>
            </a:r>
          </a:p>
        </p:txBody>
      </p:sp>
      <p:pic>
        <p:nvPicPr>
          <p:cNvPr id="7" name="Picture 6" descr="page one.bmp"/>
          <p:cNvPicPr>
            <a:picLocks noChangeAspect="1"/>
          </p:cNvPicPr>
          <p:nvPr/>
        </p:nvPicPr>
        <p:blipFill rotWithShape="1">
          <a:blip r:embed="rId5" cstate="print"/>
          <a:srcRect l="305" t="1111" r="-305" b="-1111"/>
          <a:stretch/>
        </p:blipFill>
        <p:spPr>
          <a:xfrm>
            <a:off x="27878" y="7620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ite.unbeatablesale.com/img676/edre5197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300" y="-1257300"/>
            <a:ext cx="7543801" cy="92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16731" y="337129"/>
            <a:ext cx="8186737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en-US" sz="4000" b="1" u="sng" dirty="0">
                <a:ln w="12700">
                  <a:solidFill>
                    <a:schemeClr val="bg1"/>
                  </a:solidFill>
                </a:ln>
                <a:latin typeface="+mj-lt"/>
              </a:rPr>
              <a:t>5</a:t>
            </a:r>
            <a:r>
              <a:rPr lang="en-US" sz="4000" b="1" u="sng" baseline="30000" dirty="0">
                <a:ln w="12700">
                  <a:solidFill>
                    <a:schemeClr val="bg1"/>
                  </a:solidFill>
                </a:ln>
                <a:latin typeface="+mj-lt"/>
              </a:rPr>
              <a:t>th</a:t>
            </a:r>
            <a:r>
              <a:rPr lang="en-US" sz="4000" b="1" u="sng" dirty="0">
                <a:ln w="12700">
                  <a:solidFill>
                    <a:schemeClr val="bg1"/>
                  </a:solidFill>
                </a:ln>
                <a:latin typeface="+mj-lt"/>
              </a:rPr>
              <a:t> Grade’s Homework Policy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1066800" y="1011817"/>
            <a:ext cx="7162800" cy="4626983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en-US" altLang="en-US" sz="2400" b="1" dirty="0"/>
              <a:t>Assigned </a:t>
            </a:r>
            <a:r>
              <a:rPr lang="en-US" altLang="en-US" sz="2400" b="1" dirty="0" smtClean="0"/>
              <a:t>almost every day</a:t>
            </a:r>
            <a:endParaRPr lang="en-US" altLang="en-US" sz="2400" b="1" dirty="0"/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1800" b="1" dirty="0"/>
              <a:t>Posted daily</a:t>
            </a:r>
            <a:r>
              <a:rPr lang="en-US" altLang="en-US" sz="1800" dirty="0"/>
              <a:t> on classroom board, </a:t>
            </a:r>
            <a:r>
              <a:rPr lang="en-US" altLang="en-US" sz="1800" dirty="0" smtClean="0"/>
              <a:t>student’s </a:t>
            </a:r>
            <a:r>
              <a:rPr lang="en-US" altLang="en-US" sz="1800" dirty="0"/>
              <a:t>responsibility to copy it.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1800" dirty="0"/>
              <a:t>Isn’t written in agenda? Posted daily on my teacher site at </a:t>
            </a:r>
            <a:r>
              <a:rPr lang="en-US" altLang="en-US" sz="1800" dirty="0">
                <a:hlinkClick r:id="rId5"/>
              </a:rPr>
              <a:t>www.hasdhawks.org</a:t>
            </a:r>
            <a:r>
              <a:rPr lang="en-US" altLang="en-US" sz="1800" dirty="0"/>
              <a:t>.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en-US" altLang="en-US" sz="2000" b="1" dirty="0" smtClean="0"/>
              <a:t>Most not graded</a:t>
            </a:r>
            <a:r>
              <a:rPr lang="en-US" altLang="en-US" sz="2000" b="1" dirty="0"/>
              <a:t>, but </a:t>
            </a:r>
            <a:r>
              <a:rPr lang="en-US" altLang="en-US" sz="2000" b="1" dirty="0" smtClean="0"/>
              <a:t>completion counts.</a:t>
            </a:r>
            <a:endParaRPr lang="en-US" altLang="en-US" sz="2000" b="1" dirty="0"/>
          </a:p>
          <a:p>
            <a:pPr eaLnBrk="1" hangingPunct="1">
              <a:buFontTx/>
              <a:buBlip>
                <a:blip r:embed="rId4"/>
              </a:buBlip>
            </a:pPr>
            <a:r>
              <a:rPr lang="en-US" altLang="en-US" sz="2000" b="1" u="sng" dirty="0" smtClean="0"/>
              <a:t>Incomplete/Late </a:t>
            </a:r>
            <a:r>
              <a:rPr lang="en-US" altLang="en-US" sz="2000" b="1" u="sng" dirty="0"/>
              <a:t>Homework 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1800" dirty="0"/>
              <a:t>Record kept. 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1800" dirty="0"/>
              <a:t>Parents notified after </a:t>
            </a:r>
            <a:r>
              <a:rPr lang="en-US" altLang="en-US" sz="1800" dirty="0" smtClean="0"/>
              <a:t>third late assignment via email.</a:t>
            </a:r>
            <a:endParaRPr lang="en-US" altLang="en-US" sz="1800" dirty="0"/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1800" dirty="0"/>
              <a:t>Completed during recess. Natural consequences for recurrences.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1800" dirty="0"/>
              <a:t>Homework completion/incompletion has a direct affect on test scores/report card grade.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images-na.ssl-images-amazon.com/images/I/51i8KLKfY0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7700" y="-32657"/>
            <a:ext cx="8153400" cy="519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US" sz="4400" b="1" dirty="0" smtClean="0">
                <a:ln w="12700"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</a:rPr>
              <a:t>5K’s Grade’s </a:t>
            </a:r>
            <a:r>
              <a:rPr lang="en-US" sz="4400" b="1" dirty="0">
                <a:ln w="12700"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</a:rPr>
              <a:t>Daily </a:t>
            </a:r>
            <a:r>
              <a:rPr lang="en-US" sz="4400" b="1" dirty="0" smtClean="0">
                <a:ln w="12700"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</a:rPr>
              <a:t>Schedule</a:t>
            </a:r>
          </a:p>
          <a:p>
            <a:pPr>
              <a:defRPr/>
            </a:pPr>
            <a:endParaRPr lang="en-US" sz="3200" b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sz="3200" b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sz="11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11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0243" name="Rectangle 130"/>
          <p:cNvSpPr>
            <a:spLocks noChangeArrowheads="1"/>
          </p:cNvSpPr>
          <p:nvPr/>
        </p:nvSpPr>
        <p:spPr bwMode="auto">
          <a:xfrm>
            <a:off x="1350963" y="993775"/>
            <a:ext cx="1714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0775" name="Group 5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85340"/>
              </p:ext>
            </p:extLst>
          </p:nvPr>
        </p:nvGraphicFramePr>
        <p:xfrm>
          <a:off x="684131" y="795821"/>
          <a:ext cx="8024157" cy="5414739"/>
        </p:xfrm>
        <a:graphic>
          <a:graphicData uri="http://schemas.openxmlformats.org/drawingml/2006/table">
            <a:tbl>
              <a:tblPr/>
              <a:tblGrid>
                <a:gridCol w="1550777"/>
                <a:gridCol w="1642001"/>
                <a:gridCol w="1642001"/>
                <a:gridCol w="1550777"/>
                <a:gridCol w="1638601"/>
              </a:tblGrid>
              <a:tr h="345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Day 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Day 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Day 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Day 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Day 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Library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9:00-9:40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9:00-9:40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Phys. Ed.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9:00-9:40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Library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9:00-9:40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Art/PE/Chorus/Tech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9:00-9:40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WIN/Title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9:45-10:25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WIN/Title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9:45-10:25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WIN/Title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9:45-10:25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WIN/Title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9:45-10:25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WIN/Title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9:40-10:25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Language Arts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10:25-11:15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Language Arts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10:25-11:15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Language Arts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10:25-11:15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Language Arts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10:25-11:15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Language Arts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10:25-11:15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Lunch/Recess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11:15-11:50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Lunch/Recess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11:15-11:50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Lunch/Recess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11:15-11:50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Lunch/Recess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11:15-11:50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Lunch/Recess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11:15-11:50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4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6600"/>
                          </a:solidFill>
                          <a:latin typeface="Comic Sans MS" panose="030F0702030302020204" pitchFamily="66" charset="0"/>
                        </a:rPr>
                        <a:t>Language Arts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omic Sans MS" panose="030F0702030302020204" pitchFamily="66" charset="0"/>
                        </a:rPr>
                        <a:t>11:45-12:55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6600"/>
                          </a:solidFill>
                          <a:latin typeface="Comic Sans MS" panose="030F0702030302020204" pitchFamily="66" charset="0"/>
                        </a:rPr>
                        <a:t>Language Arts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omic Sans MS" panose="030F0702030302020204" pitchFamily="66" charset="0"/>
                        </a:rPr>
                        <a:t>11:45-12:55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6600"/>
                          </a:solidFill>
                          <a:latin typeface="Comic Sans MS" panose="030F0702030302020204" pitchFamily="66" charset="0"/>
                        </a:rPr>
                        <a:t>Language Arts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omic Sans MS" panose="030F0702030302020204" pitchFamily="66" charset="0"/>
                        </a:rPr>
                        <a:t>11:45-12:55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6600"/>
                          </a:solidFill>
                          <a:latin typeface="Comic Sans MS" panose="030F0702030302020204" pitchFamily="66" charset="0"/>
                        </a:rPr>
                        <a:t>Language Arts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omic Sans MS" panose="030F0702030302020204" pitchFamily="66" charset="0"/>
                        </a:rPr>
                        <a:t>11:45-12:55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6600"/>
                          </a:solidFill>
                          <a:latin typeface="Comic Sans MS" panose="030F0702030302020204" pitchFamily="66" charset="0"/>
                        </a:rPr>
                        <a:t>Language Arts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omic Sans MS" panose="030F0702030302020204" pitchFamily="66" charset="0"/>
                        </a:rPr>
                        <a:t>11:45-12:55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Recess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12:55-1:15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Recess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12:55-1:15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Recess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12:55-1:15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Recess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12:55-1:15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Recess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12:55-1:15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3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1:15-2:55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1:15-2:55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1:15-1:50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Science Lab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1:50-2:35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1:15-2:55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Math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1:15-1:50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Science/SS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2:55-3:25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Science/SS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2:55-3:25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Math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2:35-3:25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Science/SS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2:55-3:25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Science/SS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2:55-3:25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Dismissal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3:25-3:50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Dismissal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3:25-3:50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Dismissal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3:25-3:50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Dismissal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3:25-3:50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Dismissal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3:25-3:50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ite.unbeatablesale.com/img676/edre5197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500" y="-1333500"/>
            <a:ext cx="8001000" cy="94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57200" y="19131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12700"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</a:rPr>
              <a:t>Language Arts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914400" y="1004629"/>
            <a:ext cx="7315200" cy="47725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en-US" altLang="en-US" sz="2000" b="1" dirty="0" smtClean="0"/>
              <a:t>Wonders</a:t>
            </a:r>
            <a:endParaRPr lang="en-US" altLang="en-US" sz="2000" b="1" dirty="0"/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/>
              <a:t>Based on Common Core State Standards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/>
              <a:t>Integrates</a:t>
            </a:r>
          </a:p>
          <a:p>
            <a:pPr lvl="2" eaLnBrk="1" hangingPunct="1">
              <a:buFontTx/>
              <a:buBlip>
                <a:blip r:embed="rId4"/>
              </a:buBlip>
            </a:pPr>
            <a:r>
              <a:rPr lang="en-US" altLang="en-US" sz="1600" dirty="0"/>
              <a:t>Reading</a:t>
            </a:r>
          </a:p>
          <a:p>
            <a:pPr lvl="2" eaLnBrk="1" hangingPunct="1">
              <a:buFontTx/>
              <a:buBlip>
                <a:blip r:embed="rId4"/>
              </a:buBlip>
            </a:pPr>
            <a:r>
              <a:rPr lang="en-US" altLang="en-US" sz="1600" dirty="0"/>
              <a:t>Writing</a:t>
            </a:r>
          </a:p>
          <a:p>
            <a:pPr lvl="2" eaLnBrk="1" hangingPunct="1">
              <a:buFontTx/>
              <a:buBlip>
                <a:blip r:embed="rId4"/>
              </a:buBlip>
            </a:pPr>
            <a:r>
              <a:rPr lang="en-US" altLang="en-US" sz="1600" dirty="0"/>
              <a:t>Listening/Speaking</a:t>
            </a:r>
          </a:p>
          <a:p>
            <a:pPr lvl="2" eaLnBrk="1" hangingPunct="1">
              <a:buFontTx/>
              <a:buBlip>
                <a:blip r:embed="rId4"/>
              </a:buBlip>
            </a:pPr>
            <a:r>
              <a:rPr lang="en-US" altLang="en-US" sz="1600" dirty="0"/>
              <a:t>Spelling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/>
              <a:t>Built around a central weekly </a:t>
            </a:r>
            <a:r>
              <a:rPr lang="en-US" altLang="en-US" sz="2000" dirty="0" smtClean="0"/>
              <a:t>concept and                     an </a:t>
            </a:r>
            <a:r>
              <a:rPr lang="en-US" altLang="en-US" sz="2000" dirty="0"/>
              <a:t>essential question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/>
              <a:t>Whole Group Readers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/>
              <a:t>Leveled Readers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/>
              <a:t>Daily writing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/>
              <a:t>Daily and Weekly Assessments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/>
              <a:t>Curricular Integration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ages.catsolonline.com/cache/CTP_7054-500x500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00" b="85000" l="20400" r="5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32479" r="40989" b="14678"/>
          <a:stretch/>
        </p:blipFill>
        <p:spPr bwMode="auto">
          <a:xfrm rot="5400000">
            <a:off x="876299" y="-1104899"/>
            <a:ext cx="7391402" cy="9144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319514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4800" b="1" u="sng" dirty="0">
                <a:ln w="12700"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</a:rPr>
              <a:t>Mathematics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295400" y="1066801"/>
            <a:ext cx="6477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2000" b="1" u="sng" dirty="0" smtClean="0"/>
              <a:t>Homework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Assigned mostly every night 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Not graded, but completion counts toward final grade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2000" b="1" u="sng" dirty="0" smtClean="0"/>
              <a:t>Envision Math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Place Value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Adding and Subtracting Decimals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Multiplication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Use Models and Strategies to Multiply Decimals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Use Models and Strategies to Divide Whole Numbers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Use Models and Strategies to Divide Decimals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Use Equivalent Fractions to Add and Subtract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Apply Understanding of Multiplication to Multiply Fractions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Apply Understanding of Division to Divide Fractions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Understand Volume Concepts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Convert Measurements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Represent and Interpret Data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Algebra: Write and Interpret Numerical Expressions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Graph Points on the Coordinate Plane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Algebra: Analyze Patterns and Relationships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en-US" sz="1400" dirty="0" smtClean="0"/>
              <a:t>Geometric Measurement: Classify Two-Dimensional Figures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</a:pPr>
            <a:endParaRPr lang="en-US" altLang="en-US" sz="1600" dirty="0" smtClean="0"/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n-US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://images.catsolonline.com/cache/CTP_7054-500x500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200" b="99000" l="60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85" t="73649"/>
          <a:stretch/>
        </p:blipFill>
        <p:spPr bwMode="auto">
          <a:xfrm>
            <a:off x="-304800" y="-381000"/>
            <a:ext cx="9525000" cy="739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8" name="Picture 20" descr="http://www.astromax.org/images/Bill-n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" y="2730500"/>
            <a:ext cx="3810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57200" y="-25063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4800" b="1" u="sng" dirty="0">
                <a:ln w="12700"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</a:rPr>
              <a:t>Science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210873" y="685800"/>
            <a:ext cx="6629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71600" lvl="3" indent="0" eaLnBrk="1" hangingPunct="1">
              <a:spcBef>
                <a:spcPct val="40000"/>
              </a:spcBef>
              <a:spcAft>
                <a:spcPct val="20000"/>
              </a:spcAft>
              <a:buNone/>
            </a:pPr>
            <a:r>
              <a:rPr lang="en-US" altLang="en-US" sz="2400" dirty="0" smtClean="0"/>
              <a:t>Examples of Concepts Covered</a:t>
            </a:r>
          </a:p>
          <a:p>
            <a:pPr lvl="3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5"/>
              </a:buBlip>
            </a:pPr>
            <a:r>
              <a:rPr lang="en-US" altLang="en-US" sz="2400" dirty="0" smtClean="0"/>
              <a:t>Cells</a:t>
            </a:r>
            <a:endParaRPr lang="en-US" altLang="en-US" sz="2400" dirty="0"/>
          </a:p>
          <a:p>
            <a:pPr lvl="3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5"/>
              </a:buBlip>
            </a:pPr>
            <a:r>
              <a:rPr lang="en-US" altLang="en-US" sz="2400" dirty="0" smtClean="0"/>
              <a:t>Laws </a:t>
            </a:r>
            <a:r>
              <a:rPr lang="en-US" altLang="en-US" sz="2400" dirty="0"/>
              <a:t>of Motion </a:t>
            </a:r>
            <a:endParaRPr lang="en-US" altLang="en-US" sz="2400" dirty="0" smtClean="0"/>
          </a:p>
          <a:p>
            <a:pPr lvl="3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5"/>
              </a:buBlip>
            </a:pPr>
            <a:r>
              <a:rPr lang="en-US" altLang="en-US" sz="2400" dirty="0" smtClean="0"/>
              <a:t>Ecosystems</a:t>
            </a:r>
            <a:endParaRPr lang="en-US" altLang="en-US" sz="2400" dirty="0"/>
          </a:p>
          <a:p>
            <a:pPr lvl="3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5"/>
              </a:buBlip>
            </a:pPr>
            <a:r>
              <a:rPr lang="en-US" altLang="en-US" sz="2400" dirty="0"/>
              <a:t>Forms of </a:t>
            </a:r>
            <a:r>
              <a:rPr lang="en-US" altLang="en-US" sz="2400" dirty="0" smtClean="0"/>
              <a:t>Energy</a:t>
            </a:r>
          </a:p>
          <a:p>
            <a:pPr lvl="3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5"/>
              </a:buBlip>
            </a:pPr>
            <a:r>
              <a:rPr lang="en-US" altLang="en-US" sz="2400" dirty="0" smtClean="0"/>
              <a:t>Weekly Science Labs</a:t>
            </a:r>
          </a:p>
          <a:p>
            <a:pPr lvl="3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5"/>
              </a:buBlip>
            </a:pPr>
            <a:r>
              <a:rPr lang="en-US" altLang="en-US" sz="2400" dirty="0" smtClean="0"/>
              <a:t>STEM Activities </a:t>
            </a:r>
          </a:p>
          <a:p>
            <a:pPr marL="1371600" lvl="3" indent="0" eaLnBrk="1" hangingPunct="1">
              <a:spcBef>
                <a:spcPct val="40000"/>
              </a:spcBef>
              <a:spcAft>
                <a:spcPct val="20000"/>
              </a:spcAft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(science, technology,</a:t>
            </a:r>
          </a:p>
          <a:p>
            <a:pPr marL="1371600" lvl="3" indent="0" eaLnBrk="1" hangingPunct="1">
              <a:spcBef>
                <a:spcPct val="40000"/>
              </a:spcBef>
              <a:spcAft>
                <a:spcPct val="20000"/>
              </a:spcAft>
              <a:buNone/>
            </a:pPr>
            <a:r>
              <a:rPr lang="en-US" altLang="en-US" sz="2400" dirty="0" smtClean="0"/>
              <a:t>		engineering, mathematics)                 </a:t>
            </a:r>
            <a:endParaRPr lang="en-US" altLang="en-US" sz="2400" b="1" u="sng" dirty="0" smtClean="0"/>
          </a:p>
        </p:txBody>
      </p:sp>
      <p:sp>
        <p:nvSpPr>
          <p:cNvPr id="14341" name="AutoShape 12" descr="data:image/jpeg;base64,/9j/4AAQSkZJRgABAQAAAQABAAD/2wCEAAkGBhQSEBEUEhAUFBUVFxcYFhcQFBUVFxcYFRQXGBQVFRQXHCYeGBkkGhQVHy8gIycpLCwsFR4xNTAqNSYrLCkBCQoKDgwOGg8PGikgHCQpLCwpLCwpLCksLCwsKSksLCkpLCwpKSwsLCksLCksLCwpKSksLCwpLCkpKSkpKSwpKf/AABEIAOEA4AMBIgACEQEDEQH/xAAcAAEAAQUBAQAAAAAAAAAAAAAABQIDBAYHAQj/xABGEAABAwIEAwUFBQUFBgcAAAABAAIDBBEFEiExBkFREyJhcYEHMpGhsSNCUsHRFDNicvA0grPC4WOEkqKy0hUkNUNTc4P/xAAaAQEAAwEBAQAAAAAAAAAAAAAAAQIDBAUG/8QAJxEAAgIBAwQCAgMBAAAAAAAAAAECEQMSITEEIjJBE1FhcTOB8BT/2gAMAwEAAhEDEQA/AO4ovHOsCVbdLYai2o59UoF1FRHJe/mq0AReEqC4t4whoIS+RwLzpHHcZnu5ADp4oCYqqxkbS6R7WNG5cbBYVBxLTTECKpjeTyDhf4L5z4o4uqq9xMsndB0iYe6305+a1uKctOZpLSNiwlp+IUckyVcn2EHg7G/kvV8n0XE88RBjqZmm9z9o83+JXUODfbQA3JXXP4ZGtuf74H1QhbnYEVikrGSsa+Nwc1wBaRsQVeUg9REQBERAEREAREQBERAEREAREQBERAUuFwqez21vqriIChrbX8Sqe2+HUfmrqtui57Hw/NAad7UeNTQUn2f76a7YjoQ3TV5v0C+fanE5J3Z5pHSSc3SG58hyHot29r+LftOIdm0js6ZtiRtncbv8zstFo6R8j8kcbpHE+61tz6jl6qG0XjGXJYeSdQ4+mwXkpuL8/BbI7gCtZq6ncNLkC17eQUViGByxOIfG4HxCqpxurNHhyVdEdDl53V/tWkWDSDyP1Vgxlp1HxVb3d4aW2V9mZRtbHSPZDx4aeX9mqJPsX+5f7jyfjYrvIOi+QKiPJJ56/FfRfsq4nFZQtBJL4T2br76Dun4KLJca/aN1REUlAiIgCIiAIiIAiIgCIiAIiIAiIgCIiAKF4v4kbQ0ctQ4XygBo/E5xs0fFTS597bIXuwtwY24EjC+wuQAd/igOXcF4ea2v7WUZhnMrx90uuS0W6XPyXaKSjY0ksY1pO5a0Ak+JXKPZhXNiEzpDYANGniei6fSYgyQgRytdz0IvbyXmZpN5GevjhWJUSobdRmL0UbveYHeYUk06fp+ijqp3PkPxaJk4otivUaljfCEL2H7PKeRG4XNMW4bdG4kgkDW/kut4tigLTb4ts76arSsaqCWEk+9cW/rZMU5JnVLDHIu5HPa2fM8u+F/Jb57HOK3U1WIC28dQ4A/wutofktNxW2nh0U77MKPtK+HT3HtcfLr8V6Da02eE4P5WrPpxERXMQiIgCIiAIiIAiIgCIiAIiIAiIgCIiALGxCmEkUjHC4c0gg+IWQSsepqrMcRyB1/TqoZK5OR4FhtNRMqBUt7xlyNyhztMjSLW5966t0dNTmQ9jUXd9wO0c09Oq3WqwlkoN2jcHzsABfroAFqlbwW6fETI6zY7aNa2waAALXGltPmvK8r3PfhNRW39m4UUlmRhzrm1rk6lRnFuMdm2wa1xtu7YdNExmOOlp85JeWAhmY7k+7fqucHDa+tfZve0N3ONmNDdXX/RXhFy7SKiu/0V1nGlrCRjCerBYqNrMUE1iNPW6pwvEgO6+CKTvZS61vC4O1vNXZ6UG7mMsMxBtrb4LTSo7GkZSlv6NWxB3fLei2X2YTPbidM1ovndYgfhAJWryQufI+wJ7x2C6N7IOCnz1Dap92sgf3SDqXBpFh4d5djrTR4T1a3L9ne0RFcxCIiAIiIAiK3MdPUfMoC4isEm7bG+/NVwHuj+uaAuIiIAiIgCIiAKjtR87eqrVgwa3/iv6KUC8RdY1XF3H310O/LTksoKxWn7N/8AKfoqy4JXJARuR8qh8Rq5GlrIm3e+9idmgbud4BXaaLswA9znk6ue61r89OQ6Lx0/o9z41yQXtJqA2Fjb6ucDb0Ko4DkDqZ4Bsc5vY7XAUBx9jDJagMa8ZW8x1tyWTwBXtbHO37weD5gtABHqFu1pjZ0Lw0mfUcJkPNnjISSQ1gGp/EeawsLgjgfKDqzMLg9BcrMxfiUMabb8lrk07uwc47vP11+izabVGiT9kWZA2W7B9nI92nP3uvkV9A8LYS2mpIY2i1mgnxJ1JK5BwFwp+2TNebhkbgSfu23sDzJK7o0Wsu/FH2eR101tBFSIi3PNCIiAIipc26A8EmtlUQvGttsqkBSGDolrDRVIgLAkN/yO/oeavNOi8c268e6w2UgrRWjJa19LqqJ9xdRQK0REAREQBWaxt43gfhP0V5eFQ1Y4NGlrDmdlbe1t9PPVR9djAIyDfYh3dd6X3Uri9OY5HNbz1HkVrOKNmFx2Jkb0IvbqQdwvHSqTiz6TFplFNGp4jgDDK7s3ZfB+oHkQmB0xbOLOBuC02vtb9VTVtYXW7J0ZP4XkfJZtAY6UF5zE2uM3yAXRJ9tG2lLcj66A9uQdmrqfs/wJvZmR7Q64sMwuNd1y2llMrx+KR1/0XfcGohFBGwcmi/md1fFC5K/Rw9fl0wUV7MinpWsblY1rQOTQAPgFeRF3HhhERAUPfY2AuvXvsCfBePZre9lQ5pNxyIUgqZNc6dFcVostcjorjNgjB6iIoAREQBUvZcKpEBby6jXUa/kqo2WCp+8PI/UK4pAREUAIiIAvCvVh11WGtI5mw8s2g9UBAY9UBz3Zd2BunPmR8QVoOKcUOZIGkFo8Rb68l0bG6ezybABwAv5aLVsewOKphLJB5Ob7zT1BXl5KWR2e70zrEqNNbxG0SF2hFuYB1UNX1plcb+g6BWMU4Tkp3d55cy/dcDY+o6rGiYRzK2UI8o1+SctpKjaeF6cGpgbzLm38Au9xnQLg3AtKX1LAD3nOGvQDVx9B9QuvxY8GVUkDxbK1rmnq12nyIK1wp22cPXq2q+idReNN16uk8sIiIAiIgC8LrL1eObdAeoqGNI56eO6rQBEVL3W5XQHt1TI6yttcSevlsP1V1zLqQG35q3nNidNrhXQ1UCHQi5QFY2Xq8AXqgBeFyiKvHrfu2F3idAoV2IySuyvJFzsNB4rWOKUgbRJWj7tj48v9VH1lPnMQ3+1a4/3bn6gKuJoAAGyuxe808gp0JIlGTW0okYWn0PTxWl4lG6O4LdfiD4hbDxpUmPD6pzXljuycA4WuCRYEX56rgLOJqlliJpHNGt3m7SL63B39F52fHr45O7pMjgt+CexqCWSQl/u/dA/NY1Nw2ZLNYCZCdGj+tFJ4firalms0MUliSyUuvpuWi2o5qWOO0kEXZU83bzSizpWHKGj8Nzq2/wAVzx1Ln0erLNGu3d/7kx6DE4MHPe/8zUO9/siA2Nt9Wgnc+POyzcbxkOxhpae6admv813D6/Ja7iDRCyRzIhK5wtK9jbBrTs059bb94BY3D+NQNMhmhcZCWtYQ8ns2CMXac3LYjzXf0uT5JVWx52eOl6m9zpdNxU+KN5yh2UEgE2BsL2vyusnh/wBp1HVNYc5ic45Q2bu94btvsd1p01ZFUNbDC/Ln97Nv/Lfmrcfs1ibIxr35u0kufAZAdPUFd76f8nBkab2OxAr1QsUhha1oJygAC5vtos+GvB30XM4NFKMtF4CvVUgIiIAvF6vEBajnuR6q8QqGxWt4KtSweAL1EUAIiIAiIgNToqi+6rmia1wcbDpfxWJTNynwKk5LEC4XoPkFyOXu/RXmyW16LDgaL3WTF481m0DF9oFEZsMqo2gFzmd3NoL5gRcrhDsMjbDCC4Ccus4OOZsYBtmc0DTy1XceLMSkyMghYHdvmjLiL201Ab4g7+C5vUezSrjkjEhEgebfYtJsBtdxGhsvPyQk3sduCktzScWruwlAikDngAmVtwbnRzQDpb9VkYPhk88E0hiY9lwztJ2+691vdkPunbkRqAt0qeE2wuZHLBrbS+uYefVdN4b4fjipRD2Yykd5pGhLgL3+XwT4+38kzuL1N7fRwCqqWtFpbMDWZDGXvDn5tHOaRplbvvY3WLRD3n3uHHQncgaNPwC6vxlwGIWmeCLtrG4Y5rXFl+bbkZgDy3XNZIiNCLG+otbUnpyXR0eN3bVGXUTUqp2ZOHVpZJE4mwYbn0K6JhXELauphkhDnRNcWF5blaX5SbNvvYHUrnNThc0Ye6WF7Bl3cNNtNQuhezaly4bRnbvvf/xEr0ZOqORPejepWZhYrA1BKkDsrVTBdtxuFzp+iy2LUOJlttfRTVPVBw8VrxgBAVT5coGuypPEnwTybMiheGMbFTESDctc5p/uuIuppczVbEMIiKAEREAREQBERAEREBqRbZZGbu3VCuZNPovQZBdib3QrgVETrhVKjJMujcM2oHUX5Hw9FIKGjfYg9CphpuFzZVTsksVNAyQtL2Bxabi42WQAi8JtdZiyLxqfTKFrhwGGZ4dJCxxBBBI108eal65+ZxVFINSu+C0xogxcew0TxSRO2e0t8j90qM4EcDh1OzLldCXRSC2z4jlebcrnVSPEFc6OKRzG3eBfXZvQn9FEezLDJI6J7pnEvnmkl7xubOtY+trqXdWR7Ntlf3SrsRuweSiq+pu5sbdzvbopRjbADoFVqkSYzI7EhaNx1j5bM2CM5QG5pHX2v7rV0CZ4a0noFwvibEM80r76ySG/8rdGD81eCvcXW50H2XPfHPJE73XMzg8ic2tviF0tct9mkpMsJP8A8bh8x+i6muPN5lpJLgIvCVH1WNNboAXH+Hb4rFyS5EYuTpEgi1XEeJJbjs2WHMjUj4qLnxouBzTPaf4rj4ALB9RFHVHo5vk366pfKGi5IA6nRczbjEzXExVGYcwfu+O6wcY4ze4tY+ZpubDKRa5G5sq/9FrZGi6CV8qjqVJikUpIjeHFu9llrmvCHEYZVNhfZzpBlb2fIDW5tyXSQtsctStnNnxfFPSeoiLQwNW6r2N6N2Vs6FeiC+XEG49QshpvsscORjsvl9FVoGSCs/Dprty826enJR41XtNIWyMPXuu9dj6H6rKcbRKJtYtbP3SPT81lKFxJ9nu8bH5WWONWyDEcd1bM+UADVztGjqeZPQDmvJaiw18AB1J2CUkYBc86vOl+QH4W9B9V2gtY3ABSyje7SSep6q9gGlLAP9m36KnE+9DIOrSPkrPD8/2LWE6taB8krtFFnCpQa2cHdtreRU6ZVouF4nbGqiO/vRE28i0/mttdMbJLdkGLxPiPZ08hvyt8VxSGndU1LI2D3nW/UrefafiBEMbLnvu+ijPZxQ5v2iVtgWhrGki9iblxHjayvHZEPd0bxwnQMhqI42m5AP8Aqt+Wi4BRPZURkyB1yb3Gu3VbxJIACTsFw5/M0l6IPH8YDDkvYW1/Rc14p45s8RxvAH3rbgc7eKm+MaoPL7kjmLbrjuNuySG2/Mrzf5JUerGKwYlKjcZOOJmNBbGXjnY2tf3RqdSoio9pU5BAY0H+LX5KL4Y4eqa+cRQDUC7nm4awbXJ9V1HBvYDC2xq6l8p/DF3G/HVy2jhS5OTL1k2+zY5gOIaqqlyxszSSDLlibq705DxW8cO+weWQNfWTmK+vZw2Lh4Fx0B8l1Xh7g2logRTQNYTu7dx83HVTa1UUuEc08k5+TshsA4Up6NtoIgDaxedXnzcVMoikoEREBqcbuS9lCw/2nTUq5FUA816VEmS06Kjtteg5rwVFuRVoSZnO0sNPolAzIpsptyOyvvd6LAj6FXoJTq12428QqtEE3RV4fFmO4uHeY3UBV1gu5zjYb6rEfUvZVFn/ALc0ZP8A+jC3T/hJPosVkJqZwb/YQm5/2so2A6sbv4nyWeOGm2WdejNipiX53nb3G/hB3J/iPy2WZGF5KV5ewWvJBjVVTo7yKi4iY5A++hGqzKuTRxVNRF3LeAV6JNBocTDuIc42dnZ/yj/tXTnHRckwyPLjbfAvP/KusF3dVEiiOWe1HEPtYW9AT8TZbN7NIw2gb1e97j8bBc99oFXnriPwtA+JKmuFcAkLXdrJNTNbawBF3E7kN2tspjvJlL7jrWGn7eM8tf8ARTNV9q8MB0bcm2xNrAE+Zv6LnVHgU8b2ltX2jQe9nFnAeFtCtpwvEMs7buIYRlN9rvLch87i3qscuLdyRsndGncRvIke13dcw6g8vHxB5FaFicIkcXENAvqf1XeeKuHoahuaQFrwCA9mhseR6jzWkYTwLC1+d7nylp7ofYNv1yt971XlR6eSl2nsw6iE8dSRb9jVLJFUzNc3K2SFjwCLO945SRyuBsuvrmHDONAY5NCLd8EeQijZ/meV09dOnTseTmactgiIhkEREAREQHNnbpSzWVhsupVuGXvFet6Lk/FJcBVOdY+n5rCp5dll8x5fmqEHj381RUSksJbo4DReuZr4LIjjBCmyCMxmGSSiZNlOdlpG20vYd4DpdtwpeBzcrctsthYDax1Cy/2/7Ls2taLCwJ1Fh/Ctbwys7OWam37IMezqY5L5QfEEOHkAs4tvkUTZZcrAxKqsQ0bndZUlVZhLdTbQDmVrsGd0hc8WWsI2CRkF2/D6rLcBZWXtFgAr0iNg5xJDlxxvi0n5Loc0lmLRMV0xinPVpW04zVZad7jyafooRX7OKYs8zVkhDgC55sXGwFttfRTX7fXsLAQSCQBsWv2AsVicEYa2or2CQ91t5CPxFmoHxN/RdhEAmlacoyxa7D3jtbyWWNN27KpDDaYshGY98gZumvIeC8rrOiewEtuCA4btPJw8QbH0VxrjYi/MhYT5DffzW9WaEpQ8VftNPlfZs8fcmZ/EPvjq12481TW4gylp3yu3AOUdXW0HxWt1mIRwyulsC8tAAuAHEaAZuR81puOcRyz9oZe5lBtHtl8B4+K5nBRZs56Y7GZ7JQ+bGO2JJIEjnnfWVw0/rovohcY9geG3E8xGhdYHrlAB+ZXZ1yz9HNG/YREVCwREQBERAcunhs4jxWG11j6qQrjaRw9VgyC5XrLgs+SQEtiFIwS3tryKiGtJI8lnQR5cp/F+iqyTNlHdVunm1sVdB0WM+O5uEoiiQY7VQtNGP/FpvGlj/wAWS35qRgkOxUfT6Yo89aVnymk/VV4IZISxZHeBUd29pnNPmFOTMBC1vGgWyMeOW6vDcGTLibWuGt1Wa3MomviBfcDlf4rFiq7OtdaaULMDHW2xCmf5t+SyeOa/LRuF/eICuYpS9p2Txux4K1f2gYiDki3tcm3lospPSmVkQ/A2JRwVEkkjg20ZDS7a7iL/ACC65w7OHRF7b2ebguFr6bi/Jcb4QpA+rjzi7WXeQeZAs0W89fRdmoqg5NbDTl05KmG9BESzLNqR1JViRtg5xOg18FjVU3fAVnHJ8sLhewI1XQSaJXYoZqgm4ytNgBsSvcYxKL7Nr4RIW7gucL9A4jUi/JYrqDLtc3Ow3VmCmLpRYHMSA0HXVxs0eJXJJySplbO4+yGFxo3SuY1naPs1rBla1rBlDWgcrg+q31RnDmFCmpYYR9xov5nVx+JKk1xN2y6CIigBERAEREBzDE/3x8gsJ3vIi9aPBeXJmM3H8v5rNG0Pn/lKIoBms3XjeaIoBS3dR8f/AKl/urf8ZyIqshk718lAcQbfH6Iivj5IMKXYfyhQjvfKIt/RBKw+58FzrjT+1P8AIIi5c3iyJHnBX9qHkfoV1Ok29B9ERRh8CI8kbL+8WLxJ+69ERdBJqg+76rzhn+2U3/3x/wDUiLlycFD6YXqIuA0CIiAIiIAiIgP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AutoShape 14" descr="data:image/jpeg;base64,/9j/4AAQSkZJRgABAQAAAQABAAD/2wCEAAkGBhQSEBEUEhAUFBUVFxcYFhcQFBUVFxcYFRQXGBQVFRQXHCYeGBkkGhQVHy8gIycpLCwsFR4xNTAqNSYrLCkBCQoKDgwOGg8PGikgHCQpLCwpLCwpLCksLCwsKSksLCkpLCwpKSwsLCksLCksLCwpKSksLCwpLCkpKSkpKSwpKf/AABEIAOEA4AMBIgACEQEDEQH/xAAcAAEAAQUBAQAAAAAAAAAAAAAABQIDBAYHAQj/xABGEAABAwIEAwUFBQUFBgcAAAABAAIDBBEFEiExBkFREyJhcYEHMpGhsSNCUsHRFDNicvA0grPC4WOEkqKy0hUkNUNTc4P/xAAaAQEAAwEBAQAAAAAAAAAAAAAAAQIDBAUG/8QAJxEAAgIBAwQCAgMBAAAAAAAAAAECEQMSITEEIjJBE1FhcTOB8BT/2gAMAwEAAhEDEQA/AO4ovHOsCVbdLYai2o59UoF1FRHJe/mq0AReEqC4t4whoIS+RwLzpHHcZnu5ADp4oCYqqxkbS6R7WNG5cbBYVBxLTTECKpjeTyDhf4L5z4o4uqq9xMsndB0iYe6305+a1uKctOZpLSNiwlp+IUckyVcn2EHg7G/kvV8n0XE88RBjqZmm9z9o83+JXUODfbQA3JXXP4ZGtuf74H1QhbnYEVikrGSsa+Nwc1wBaRsQVeUg9REQBERAEREAREQBERAEREAREQBERAUuFwqez21vqriIChrbX8Sqe2+HUfmrqtui57Hw/NAad7UeNTQUn2f76a7YjoQ3TV5v0C+fanE5J3Z5pHSSc3SG58hyHot29r+LftOIdm0js6ZtiRtncbv8zstFo6R8j8kcbpHE+61tz6jl6qG0XjGXJYeSdQ4+mwXkpuL8/BbI7gCtZq6ncNLkC17eQUViGByxOIfG4HxCqpxurNHhyVdEdDl53V/tWkWDSDyP1Vgxlp1HxVb3d4aW2V9mZRtbHSPZDx4aeX9mqJPsX+5f7jyfjYrvIOi+QKiPJJ56/FfRfsq4nFZQtBJL4T2br76Dun4KLJca/aN1REUlAiIgCIiAIiIAiIgCIiAIiIAiIgCIiAKF4v4kbQ0ctQ4XygBo/E5xs0fFTS597bIXuwtwY24EjC+wuQAd/igOXcF4ea2v7WUZhnMrx90uuS0W6XPyXaKSjY0ksY1pO5a0Ak+JXKPZhXNiEzpDYANGniei6fSYgyQgRytdz0IvbyXmZpN5GevjhWJUSobdRmL0UbveYHeYUk06fp+ijqp3PkPxaJk4otivUaljfCEL2H7PKeRG4XNMW4bdG4kgkDW/kut4tigLTb4ts76arSsaqCWEk+9cW/rZMU5JnVLDHIu5HPa2fM8u+F/Jb57HOK3U1WIC28dQ4A/wutofktNxW2nh0U77MKPtK+HT3HtcfLr8V6Da02eE4P5WrPpxERXMQiIgCIiAIiIAiIgCIiAIiIAiIgCIiALGxCmEkUjHC4c0gg+IWQSsepqrMcRyB1/TqoZK5OR4FhtNRMqBUt7xlyNyhztMjSLW5966t0dNTmQ9jUXd9wO0c09Oq3WqwlkoN2jcHzsABfroAFqlbwW6fETI6zY7aNa2waAALXGltPmvK8r3PfhNRW39m4UUlmRhzrm1rk6lRnFuMdm2wa1xtu7YdNExmOOlp85JeWAhmY7k+7fqucHDa+tfZve0N3ONmNDdXX/RXhFy7SKiu/0V1nGlrCRjCerBYqNrMUE1iNPW6pwvEgO6+CKTvZS61vC4O1vNXZ6UG7mMsMxBtrb4LTSo7GkZSlv6NWxB3fLei2X2YTPbidM1ovndYgfhAJWryQufI+wJ7x2C6N7IOCnz1Dap92sgf3SDqXBpFh4d5djrTR4T1a3L9ne0RFcxCIiAIiIAiK3MdPUfMoC4isEm7bG+/NVwHuj+uaAuIiIAiIgCIiAKjtR87eqrVgwa3/iv6KUC8RdY1XF3H310O/LTksoKxWn7N/8AKfoqy4JXJARuR8qh8Rq5GlrIm3e+9idmgbud4BXaaLswA9znk6ue61r89OQ6Lx0/o9z41yQXtJqA2Fjb6ucDb0Ko4DkDqZ4Bsc5vY7XAUBx9jDJagMa8ZW8x1tyWTwBXtbHO37weD5gtABHqFu1pjZ0Lw0mfUcJkPNnjISSQ1gGp/EeawsLgjgfKDqzMLg9BcrMxfiUMabb8lrk07uwc47vP11+izabVGiT9kWZA2W7B9nI92nP3uvkV9A8LYS2mpIY2i1mgnxJ1JK5BwFwp+2TNebhkbgSfu23sDzJK7o0Wsu/FH2eR101tBFSIi3PNCIiAIipc26A8EmtlUQvGttsqkBSGDolrDRVIgLAkN/yO/oeavNOi8c268e6w2UgrRWjJa19LqqJ9xdRQK0REAREQBWaxt43gfhP0V5eFQ1Y4NGlrDmdlbe1t9PPVR9djAIyDfYh3dd6X3Uri9OY5HNbz1HkVrOKNmFx2Jkb0IvbqQdwvHSqTiz6TFplFNGp4jgDDK7s3ZfB+oHkQmB0xbOLOBuC02vtb9VTVtYXW7J0ZP4XkfJZtAY6UF5zE2uM3yAXRJ9tG2lLcj66A9uQdmrqfs/wJvZmR7Q64sMwuNd1y2llMrx+KR1/0XfcGohFBGwcmi/md1fFC5K/Rw9fl0wUV7MinpWsblY1rQOTQAPgFeRF3HhhERAUPfY2AuvXvsCfBePZre9lQ5pNxyIUgqZNc6dFcVostcjorjNgjB6iIoAREQBUvZcKpEBby6jXUa/kqo2WCp+8PI/UK4pAREUAIiIAvCvVh11WGtI5mw8s2g9UBAY9UBz3Zd2BunPmR8QVoOKcUOZIGkFo8Rb68l0bG6ezybABwAv5aLVsewOKphLJB5Ob7zT1BXl5KWR2e70zrEqNNbxG0SF2hFuYB1UNX1plcb+g6BWMU4Tkp3d55cy/dcDY+o6rGiYRzK2UI8o1+SctpKjaeF6cGpgbzLm38Au9xnQLg3AtKX1LAD3nOGvQDVx9B9QuvxY8GVUkDxbK1rmnq12nyIK1wp22cPXq2q+idReNN16uk8sIiIAiIgC8LrL1eObdAeoqGNI56eO6rQBEVL3W5XQHt1TI6yttcSevlsP1V1zLqQG35q3nNidNrhXQ1UCHQi5QFY2Xq8AXqgBeFyiKvHrfu2F3idAoV2IySuyvJFzsNB4rWOKUgbRJWj7tj48v9VH1lPnMQ3+1a4/3bn6gKuJoAAGyuxe808gp0JIlGTW0okYWn0PTxWl4lG6O4LdfiD4hbDxpUmPD6pzXljuycA4WuCRYEX56rgLOJqlliJpHNGt3m7SL63B39F52fHr45O7pMjgt+CexqCWSQl/u/dA/NY1Nw2ZLNYCZCdGj+tFJ4firalms0MUliSyUuvpuWi2o5qWOO0kEXZU83bzSizpWHKGj8Nzq2/wAVzx1Ln0erLNGu3d/7kx6DE4MHPe/8zUO9/siA2Nt9Wgnc+POyzcbxkOxhpae6admv813D6/Ja7iDRCyRzIhK5wtK9jbBrTs059bb94BY3D+NQNMhmhcZCWtYQ8ns2CMXac3LYjzXf0uT5JVWx52eOl6m9zpdNxU+KN5yh2UEgE2BsL2vyusnh/wBp1HVNYc5ic45Q2bu94btvsd1p01ZFUNbDC/Ln97Nv/Lfmrcfs1ibIxr35u0kufAZAdPUFd76f8nBkab2OxAr1QsUhha1oJygAC5vtos+GvB30XM4NFKMtF4CvVUgIiIAvF6vEBajnuR6q8QqGxWt4KtSweAL1EUAIiIAiIgNToqi+6rmia1wcbDpfxWJTNynwKk5LEC4XoPkFyOXu/RXmyW16LDgaL3WTF481m0DF9oFEZsMqo2gFzmd3NoL5gRcrhDsMjbDCC4Ccus4OOZsYBtmc0DTy1XceLMSkyMghYHdvmjLiL201Ab4g7+C5vUezSrjkjEhEgebfYtJsBtdxGhsvPyQk3sduCktzScWruwlAikDngAmVtwbnRzQDpb9VkYPhk88E0hiY9lwztJ2+691vdkPunbkRqAt0qeE2wuZHLBrbS+uYefVdN4b4fjipRD2Yykd5pGhLgL3+XwT4+38kzuL1N7fRwCqqWtFpbMDWZDGXvDn5tHOaRplbvvY3WLRD3n3uHHQncgaNPwC6vxlwGIWmeCLtrG4Y5rXFl+bbkZgDy3XNZIiNCLG+otbUnpyXR0eN3bVGXUTUqp2ZOHVpZJE4mwYbn0K6JhXELauphkhDnRNcWF5blaX5SbNvvYHUrnNThc0Ye6WF7Bl3cNNtNQuhezaly4bRnbvvf/xEr0ZOqORPejepWZhYrA1BKkDsrVTBdtxuFzp+iy2LUOJlttfRTVPVBw8VrxgBAVT5coGuypPEnwTybMiheGMbFTESDctc5p/uuIuppczVbEMIiKAEREAREQBERAEREBqRbZZGbu3VCuZNPovQZBdib3QrgVETrhVKjJMujcM2oHUX5Hw9FIKGjfYg9CphpuFzZVTsksVNAyQtL2Bxabi42WQAi8JtdZiyLxqfTKFrhwGGZ4dJCxxBBBI108eal65+ZxVFINSu+C0xogxcew0TxSRO2e0t8j90qM4EcDh1OzLldCXRSC2z4jlebcrnVSPEFc6OKRzG3eBfXZvQn9FEezLDJI6J7pnEvnmkl7xubOtY+trqXdWR7Ntlf3SrsRuweSiq+pu5sbdzvbopRjbADoFVqkSYzI7EhaNx1j5bM2CM5QG5pHX2v7rV0CZ4a0noFwvibEM80r76ySG/8rdGD81eCvcXW50H2XPfHPJE73XMzg8ic2tviF0tct9mkpMsJP8A8bh8x+i6muPN5lpJLgIvCVH1WNNboAXH+Hb4rFyS5EYuTpEgi1XEeJJbjs2WHMjUj4qLnxouBzTPaf4rj4ALB9RFHVHo5vk366pfKGi5IA6nRczbjEzXExVGYcwfu+O6wcY4ze4tY+ZpubDKRa5G5sq/9FrZGi6CV8qjqVJikUpIjeHFu9llrmvCHEYZVNhfZzpBlb2fIDW5tyXSQtsctStnNnxfFPSeoiLQwNW6r2N6N2Vs6FeiC+XEG49QshpvsscORjsvl9FVoGSCs/Dprty826enJR41XtNIWyMPXuu9dj6H6rKcbRKJtYtbP3SPT81lKFxJ9nu8bH5WWONWyDEcd1bM+UADVztGjqeZPQDmvJaiw18AB1J2CUkYBc86vOl+QH4W9B9V2gtY3ABSyje7SSep6q9gGlLAP9m36KnE+9DIOrSPkrPD8/2LWE6taB8krtFFnCpQa2cHdtreRU6ZVouF4nbGqiO/vRE28i0/mttdMbJLdkGLxPiPZ08hvyt8VxSGndU1LI2D3nW/UrefafiBEMbLnvu+ijPZxQ5v2iVtgWhrGki9iblxHjayvHZEPd0bxwnQMhqI42m5AP8Aqt+Wi4BRPZURkyB1yb3Gu3VbxJIACTsFw5/M0l6IPH8YDDkvYW1/Rc14p45s8RxvAH3rbgc7eKm+MaoPL7kjmLbrjuNuySG2/Mrzf5JUerGKwYlKjcZOOJmNBbGXjnY2tf3RqdSoio9pU5BAY0H+LX5KL4Y4eqa+cRQDUC7nm4awbXJ9V1HBvYDC2xq6l8p/DF3G/HVy2jhS5OTL1k2+zY5gOIaqqlyxszSSDLlibq705DxW8cO+weWQNfWTmK+vZw2Lh4Fx0B8l1Xh7g2logRTQNYTu7dx83HVTa1UUuEc08k5+TshsA4Up6NtoIgDaxedXnzcVMoikoEREBqcbuS9lCw/2nTUq5FUA816VEmS06Kjtteg5rwVFuRVoSZnO0sNPolAzIpsptyOyvvd6LAj6FXoJTq12428QqtEE3RV4fFmO4uHeY3UBV1gu5zjYb6rEfUvZVFn/ALc0ZP8A+jC3T/hJPosVkJqZwb/YQm5/2so2A6sbv4nyWeOGm2WdejNipiX53nb3G/hB3J/iPy2WZGF5KV5ewWvJBjVVTo7yKi4iY5A++hGqzKuTRxVNRF3LeAV6JNBocTDuIc42dnZ/yj/tXTnHRckwyPLjbfAvP/KusF3dVEiiOWe1HEPtYW9AT8TZbN7NIw2gb1e97j8bBc99oFXnriPwtA+JKmuFcAkLXdrJNTNbawBF3E7kN2tspjvJlL7jrWGn7eM8tf8ARTNV9q8MB0bcm2xNrAE+Zv6LnVHgU8b2ltX2jQe9nFnAeFtCtpwvEMs7buIYRlN9rvLch87i3qscuLdyRsndGncRvIke13dcw6g8vHxB5FaFicIkcXENAvqf1XeeKuHoahuaQFrwCA9mhseR6jzWkYTwLC1+d7nylp7ofYNv1yt971XlR6eSl2nsw6iE8dSRb9jVLJFUzNc3K2SFjwCLO945SRyuBsuvrmHDONAY5NCLd8EeQijZ/meV09dOnTseTmactgiIhkEREAREQHNnbpSzWVhsupVuGXvFet6Lk/FJcBVOdY+n5rCp5dll8x5fmqEHj381RUSksJbo4DReuZr4LIjjBCmyCMxmGSSiZNlOdlpG20vYd4DpdtwpeBzcrctsthYDax1Cy/2/7Ls2taLCwJ1Fh/Ctbwys7OWam37IMezqY5L5QfEEOHkAs4tvkUTZZcrAxKqsQ0bndZUlVZhLdTbQDmVrsGd0hc8WWsI2CRkF2/D6rLcBZWXtFgAr0iNg5xJDlxxvi0n5Loc0lmLRMV0xinPVpW04zVZad7jyafooRX7OKYs8zVkhDgC55sXGwFttfRTX7fXsLAQSCQBsWv2AsVicEYa2or2CQ91t5CPxFmoHxN/RdhEAmlacoyxa7D3jtbyWWNN27KpDDaYshGY98gZumvIeC8rrOiewEtuCA4btPJw8QbH0VxrjYi/MhYT5DffzW9WaEpQ8VftNPlfZs8fcmZ/EPvjq12481TW4gylp3yu3AOUdXW0HxWt1mIRwyulsC8tAAuAHEaAZuR81puOcRyz9oZe5lBtHtl8B4+K5nBRZs56Y7GZ7JQ+bGO2JJIEjnnfWVw0/rovohcY9geG3E8xGhdYHrlAB+ZXZ1yz9HNG/YREVCwREQBERAcunhs4jxWG11j6qQrjaRw9VgyC5XrLgs+SQEtiFIwS3tryKiGtJI8lnQR5cp/F+iqyTNlHdVunm1sVdB0WM+O5uEoiiQY7VQtNGP/FpvGlj/wAWS35qRgkOxUfT6Yo89aVnymk/VV4IZISxZHeBUd29pnNPmFOTMBC1vGgWyMeOW6vDcGTLibWuGt1Wa3MomviBfcDlf4rFiq7OtdaaULMDHW2xCmf5t+SyeOa/LRuF/eICuYpS9p2Txux4K1f2gYiDki3tcm3lospPSmVkQ/A2JRwVEkkjg20ZDS7a7iL/ACC65w7OHRF7b2ebguFr6bi/Jcb4QpA+rjzi7WXeQeZAs0W89fRdmoqg5NbDTl05KmG9BESzLNqR1JViRtg5xOg18FjVU3fAVnHJ8sLhewI1XQSaJXYoZqgm4ytNgBsSvcYxKL7Nr4RIW7gucL9A4jUi/JYrqDLtc3Ow3VmCmLpRYHMSA0HXVxs0eJXJJySplbO4+yGFxo3SuY1naPs1rBla1rBlDWgcrg+q31RnDmFCmpYYR9xov5nVx+JKk1xN2y6CIigBERAEREBzDE/3x8gsJ3vIi9aPBeXJmM3H8v5rNG0Pn/lKIoBms3XjeaIoBS3dR8f/AKl/urf8ZyIqshk718lAcQbfH6Iivj5IMKXYfyhQjvfKIt/RBKw+58FzrjT+1P8AIIi5c3iyJHnBX9qHkfoV1Ok29B9ERRh8CI8kbL+8WLxJ+69ERdBJqg+76rzhn+2U3/3x/wDUiLlycFD6YXqIuA0CIiAIiIAiIgP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3" name="AutoShape 16" descr="data:image/jpeg;base64,/9j/4AAQSkZJRgABAQAAAQABAAD/2wCEAAkGBhQSEBEUEhAUFBUVFxcYFhcQFBUVFxcYFRQXGBQVFRQXHCYeGBkkGhQVHy8gIycpLCwsFR4xNTAqNSYrLCkBCQoKDgwOGg8PGikgHCQpLCwpLCwpLCksLCwsKSksLCkpLCwpKSwsLCksLCksLCwpKSksLCwpLCkpKSkpKSwpKf/AABEIAOEA4AMBIgACEQEDEQH/xAAcAAEAAQUBAQAAAAAAAAAAAAAABQIDBAYHAQj/xABGEAABAwIEAwUFBQUFBgcAAAABAAIDBBEFEiExBkFREyJhcYEHMpGhsSNCUsHRFDNicvA0grPC4WOEkqKy0hUkNUNTc4P/xAAaAQEAAwEBAQAAAAAAAAAAAAAAAQIDBAUG/8QAJxEAAgIBAwQCAgMBAAAAAAAAAAECEQMSITEEIjJBE1FhcTOB8BT/2gAMAwEAAhEDEQA/AO4ovHOsCVbdLYai2o59UoF1FRHJe/mq0AReEqC4t4whoIS+RwLzpHHcZnu5ADp4oCYqqxkbS6R7WNG5cbBYVBxLTTECKpjeTyDhf4L5z4o4uqq9xMsndB0iYe6305+a1uKctOZpLSNiwlp+IUckyVcn2EHg7G/kvV8n0XE88RBjqZmm9z9o83+JXUODfbQA3JXXP4ZGtuf74H1QhbnYEVikrGSsa+Nwc1wBaRsQVeUg9REQBERAEREAREQBERAEREAREQBERAUuFwqez21vqriIChrbX8Sqe2+HUfmrqtui57Hw/NAad7UeNTQUn2f76a7YjoQ3TV5v0C+fanE5J3Z5pHSSc3SG58hyHot29r+LftOIdm0js6ZtiRtncbv8zstFo6R8j8kcbpHE+61tz6jl6qG0XjGXJYeSdQ4+mwXkpuL8/BbI7gCtZq6ncNLkC17eQUViGByxOIfG4HxCqpxurNHhyVdEdDl53V/tWkWDSDyP1Vgxlp1HxVb3d4aW2V9mZRtbHSPZDx4aeX9mqJPsX+5f7jyfjYrvIOi+QKiPJJ56/FfRfsq4nFZQtBJL4T2br76Dun4KLJca/aN1REUlAiIgCIiAIiIAiIgCIiAIiIAiIgCIiAKF4v4kbQ0ctQ4XygBo/E5xs0fFTS597bIXuwtwY24EjC+wuQAd/igOXcF4ea2v7WUZhnMrx90uuS0W6XPyXaKSjY0ksY1pO5a0Ak+JXKPZhXNiEzpDYANGniei6fSYgyQgRytdz0IvbyXmZpN5GevjhWJUSobdRmL0UbveYHeYUk06fp+ijqp3PkPxaJk4otivUaljfCEL2H7PKeRG4XNMW4bdG4kgkDW/kut4tigLTb4ts76arSsaqCWEk+9cW/rZMU5JnVLDHIu5HPa2fM8u+F/Jb57HOK3U1WIC28dQ4A/wutofktNxW2nh0U77MKPtK+HT3HtcfLr8V6Da02eE4P5WrPpxERXMQiIgCIiAIiIAiIgCIiAIiIAiIgCIiALGxCmEkUjHC4c0gg+IWQSsepqrMcRyB1/TqoZK5OR4FhtNRMqBUt7xlyNyhztMjSLW5966t0dNTmQ9jUXd9wO0c09Oq3WqwlkoN2jcHzsABfroAFqlbwW6fETI6zY7aNa2waAALXGltPmvK8r3PfhNRW39m4UUlmRhzrm1rk6lRnFuMdm2wa1xtu7YdNExmOOlp85JeWAhmY7k+7fqucHDa+tfZve0N3ONmNDdXX/RXhFy7SKiu/0V1nGlrCRjCerBYqNrMUE1iNPW6pwvEgO6+CKTvZS61vC4O1vNXZ6UG7mMsMxBtrb4LTSo7GkZSlv6NWxB3fLei2X2YTPbidM1ovndYgfhAJWryQufI+wJ7x2C6N7IOCnz1Dap92sgf3SDqXBpFh4d5djrTR4T1a3L9ne0RFcxCIiAIiIAiK3MdPUfMoC4isEm7bG+/NVwHuj+uaAuIiIAiIgCIiAKjtR87eqrVgwa3/iv6KUC8RdY1XF3H310O/LTksoKxWn7N/8AKfoqy4JXJARuR8qh8Rq5GlrIm3e+9idmgbud4BXaaLswA9znk6ue61r89OQ6Lx0/o9z41yQXtJqA2Fjb6ucDb0Ko4DkDqZ4Bsc5vY7XAUBx9jDJagMa8ZW8x1tyWTwBXtbHO37weD5gtABHqFu1pjZ0Lw0mfUcJkPNnjISSQ1gGp/EeawsLgjgfKDqzMLg9BcrMxfiUMabb8lrk07uwc47vP11+izabVGiT9kWZA2W7B9nI92nP3uvkV9A8LYS2mpIY2i1mgnxJ1JK5BwFwp+2TNebhkbgSfu23sDzJK7o0Wsu/FH2eR101tBFSIi3PNCIiAIipc26A8EmtlUQvGttsqkBSGDolrDRVIgLAkN/yO/oeavNOi8c268e6w2UgrRWjJa19LqqJ9xdRQK0REAREQBWaxt43gfhP0V5eFQ1Y4NGlrDmdlbe1t9PPVR9djAIyDfYh3dd6X3Uri9OY5HNbz1HkVrOKNmFx2Jkb0IvbqQdwvHSqTiz6TFplFNGp4jgDDK7s3ZfB+oHkQmB0xbOLOBuC02vtb9VTVtYXW7J0ZP4XkfJZtAY6UF5zE2uM3yAXRJ9tG2lLcj66A9uQdmrqfs/wJvZmR7Q64sMwuNd1y2llMrx+KR1/0XfcGohFBGwcmi/md1fFC5K/Rw9fl0wUV7MinpWsblY1rQOTQAPgFeRF3HhhERAUPfY2AuvXvsCfBePZre9lQ5pNxyIUgqZNc6dFcVostcjorjNgjB6iIoAREQBUvZcKpEBby6jXUa/kqo2WCp+8PI/UK4pAREUAIiIAvCvVh11WGtI5mw8s2g9UBAY9UBz3Zd2BunPmR8QVoOKcUOZIGkFo8Rb68l0bG6ezybABwAv5aLVsewOKphLJB5Ob7zT1BXl5KWR2e70zrEqNNbxG0SF2hFuYB1UNX1plcb+g6BWMU4Tkp3d55cy/dcDY+o6rGiYRzK2UI8o1+SctpKjaeF6cGpgbzLm38Au9xnQLg3AtKX1LAD3nOGvQDVx9B9QuvxY8GVUkDxbK1rmnq12nyIK1wp22cPXq2q+idReNN16uk8sIiIAiIgC8LrL1eObdAeoqGNI56eO6rQBEVL3W5XQHt1TI6yttcSevlsP1V1zLqQG35q3nNidNrhXQ1UCHQi5QFY2Xq8AXqgBeFyiKvHrfu2F3idAoV2IySuyvJFzsNB4rWOKUgbRJWj7tj48v9VH1lPnMQ3+1a4/3bn6gKuJoAAGyuxe808gp0JIlGTW0okYWn0PTxWl4lG6O4LdfiD4hbDxpUmPD6pzXljuycA4WuCRYEX56rgLOJqlliJpHNGt3m7SL63B39F52fHr45O7pMjgt+CexqCWSQl/u/dA/NY1Nw2ZLNYCZCdGj+tFJ4firalms0MUliSyUuvpuWi2o5qWOO0kEXZU83bzSizpWHKGj8Nzq2/wAVzx1Ln0erLNGu3d/7kx6DE4MHPe/8zUO9/siA2Nt9Wgnc+POyzcbxkOxhpae6admv813D6/Ja7iDRCyRzIhK5wtK9jbBrTs059bb94BY3D+NQNMhmhcZCWtYQ8ns2CMXac3LYjzXf0uT5JVWx52eOl6m9zpdNxU+KN5yh2UEgE2BsL2vyusnh/wBp1HVNYc5ic45Q2bu94btvsd1p01ZFUNbDC/Ln97Nv/Lfmrcfs1ibIxr35u0kufAZAdPUFd76f8nBkab2OxAr1QsUhha1oJygAC5vtos+GvB30XM4NFKMtF4CvVUgIiIAvF6vEBajnuR6q8QqGxWt4KtSweAL1EUAIiIAiIgNToqi+6rmia1wcbDpfxWJTNynwKk5LEC4XoPkFyOXu/RXmyW16LDgaL3WTF481m0DF9oFEZsMqo2gFzmd3NoL5gRcrhDsMjbDCC4Ccus4OOZsYBtmc0DTy1XceLMSkyMghYHdvmjLiL201Ab4g7+C5vUezSrjkjEhEgebfYtJsBtdxGhsvPyQk3sduCktzScWruwlAikDngAmVtwbnRzQDpb9VkYPhk88E0hiY9lwztJ2+691vdkPunbkRqAt0qeE2wuZHLBrbS+uYefVdN4b4fjipRD2Yykd5pGhLgL3+XwT4+38kzuL1N7fRwCqqWtFpbMDWZDGXvDn5tHOaRplbvvY3WLRD3n3uHHQncgaNPwC6vxlwGIWmeCLtrG4Y5rXFl+bbkZgDy3XNZIiNCLG+otbUnpyXR0eN3bVGXUTUqp2ZOHVpZJE4mwYbn0K6JhXELauphkhDnRNcWF5blaX5SbNvvYHUrnNThc0Ye6WF7Bl3cNNtNQuhezaly4bRnbvvf/xEr0ZOqORPejepWZhYrA1BKkDsrVTBdtxuFzp+iy2LUOJlttfRTVPVBw8VrxgBAVT5coGuypPEnwTybMiheGMbFTESDctc5p/uuIuppczVbEMIiKAEREAREQBERAEREBqRbZZGbu3VCuZNPovQZBdib3QrgVETrhVKjJMujcM2oHUX5Hw9FIKGjfYg9CphpuFzZVTsksVNAyQtL2Bxabi42WQAi8JtdZiyLxqfTKFrhwGGZ4dJCxxBBBI108eal65+ZxVFINSu+C0xogxcew0TxSRO2e0t8j90qM4EcDh1OzLldCXRSC2z4jlebcrnVSPEFc6OKRzG3eBfXZvQn9FEezLDJI6J7pnEvnmkl7xubOtY+trqXdWR7Ntlf3SrsRuweSiq+pu5sbdzvbopRjbADoFVqkSYzI7EhaNx1j5bM2CM5QG5pHX2v7rV0CZ4a0noFwvibEM80r76ySG/8rdGD81eCvcXW50H2XPfHPJE73XMzg8ic2tviF0tct9mkpMsJP8A8bh8x+i6muPN5lpJLgIvCVH1WNNboAXH+Hb4rFyS5EYuTpEgi1XEeJJbjs2WHMjUj4qLnxouBzTPaf4rj4ALB9RFHVHo5vk366pfKGi5IA6nRczbjEzXExVGYcwfu+O6wcY4ze4tY+ZpubDKRa5G5sq/9FrZGi6CV8qjqVJikUpIjeHFu9llrmvCHEYZVNhfZzpBlb2fIDW5tyXSQtsctStnNnxfFPSeoiLQwNW6r2N6N2Vs6FeiC+XEG49QshpvsscORjsvl9FVoGSCs/Dprty826enJR41XtNIWyMPXuu9dj6H6rKcbRKJtYtbP3SPT81lKFxJ9nu8bH5WWONWyDEcd1bM+UADVztGjqeZPQDmvJaiw18AB1J2CUkYBc86vOl+QH4W9B9V2gtY3ABSyje7SSep6q9gGlLAP9m36KnE+9DIOrSPkrPD8/2LWE6taB8krtFFnCpQa2cHdtreRU6ZVouF4nbGqiO/vRE28i0/mttdMbJLdkGLxPiPZ08hvyt8VxSGndU1LI2D3nW/UrefafiBEMbLnvu+ijPZxQ5v2iVtgWhrGki9iblxHjayvHZEPd0bxwnQMhqI42m5AP8Aqt+Wi4BRPZURkyB1yb3Gu3VbxJIACTsFw5/M0l6IPH8YDDkvYW1/Rc14p45s8RxvAH3rbgc7eKm+MaoPL7kjmLbrjuNuySG2/Mrzf5JUerGKwYlKjcZOOJmNBbGXjnY2tf3RqdSoio9pU5BAY0H+LX5KL4Y4eqa+cRQDUC7nm4awbXJ9V1HBvYDC2xq6l8p/DF3G/HVy2jhS5OTL1k2+zY5gOIaqqlyxszSSDLlibq705DxW8cO+weWQNfWTmK+vZw2Lh4Fx0B8l1Xh7g2logRTQNYTu7dx83HVTa1UUuEc08k5+TshsA4Up6NtoIgDaxedXnzcVMoikoEREBqcbuS9lCw/2nTUq5FUA816VEmS06Kjtteg5rwVFuRVoSZnO0sNPolAzIpsptyOyvvd6LAj6FXoJTq12428QqtEE3RV4fFmO4uHeY3UBV1gu5zjYb6rEfUvZVFn/ALc0ZP8A+jC3T/hJPosVkJqZwb/YQm5/2so2A6sbv4nyWeOGm2WdejNipiX53nb3G/hB3J/iPy2WZGF5KV5ewWvJBjVVTo7yKi4iY5A++hGqzKuTRxVNRF3LeAV6JNBocTDuIc42dnZ/yj/tXTnHRckwyPLjbfAvP/KusF3dVEiiOWe1HEPtYW9AT8TZbN7NIw2gb1e97j8bBc99oFXnriPwtA+JKmuFcAkLXdrJNTNbawBF3E7kN2tspjvJlL7jrWGn7eM8tf8ARTNV9q8MB0bcm2xNrAE+Zv6LnVHgU8b2ltX2jQe9nFnAeFtCtpwvEMs7buIYRlN9rvLch87i3qscuLdyRsndGncRvIke13dcw6g8vHxB5FaFicIkcXENAvqf1XeeKuHoahuaQFrwCA9mhseR6jzWkYTwLC1+d7nylp7ofYNv1yt971XlR6eSl2nsw6iE8dSRb9jVLJFUzNc3K2SFjwCLO945SRyuBsuvrmHDONAY5NCLd8EeQijZ/meV09dOnTseTmactgiIhkEREAREQHNnbpSzWVhsupVuGXvFet6Lk/FJcBVOdY+n5rCp5dll8x5fmqEHj381RUSksJbo4DReuZr4LIjjBCmyCMxmGSSiZNlOdlpG20vYd4DpdtwpeBzcrctsthYDax1Cy/2/7Ls2taLCwJ1Fh/Ctbwys7OWam37IMezqY5L5QfEEOHkAs4tvkUTZZcrAxKqsQ0bndZUlVZhLdTbQDmVrsGd0hc8WWsI2CRkF2/D6rLcBZWXtFgAr0iNg5xJDlxxvi0n5Loc0lmLRMV0xinPVpW04zVZad7jyafooRX7OKYs8zVkhDgC55sXGwFttfRTX7fXsLAQSCQBsWv2AsVicEYa2or2CQ91t5CPxFmoHxN/RdhEAmlacoyxa7D3jtbyWWNN27KpDDaYshGY98gZumvIeC8rrOiewEtuCA4btPJw8QbH0VxrjYi/MhYT5DffzW9WaEpQ8VftNPlfZs8fcmZ/EPvjq12481TW4gylp3yu3AOUdXW0HxWt1mIRwyulsC8tAAuAHEaAZuR81puOcRyz9oZe5lBtHtl8B4+K5nBRZs56Y7GZ7JQ+bGO2JJIEjnnfWVw0/rovohcY9geG3E8xGhdYHrlAB+ZXZ1yz9HNG/YREVCwREQBERAcunhs4jxWG11j6qQrjaRw9VgyC5XrLgs+SQEtiFIwS3tryKiGtJI8lnQR5cp/F+iqyTNlHdVunm1sVdB0WM+O5uEoiiQY7VQtNGP/FpvGlj/wAWS35qRgkOxUfT6Yo89aVnymk/VV4IZISxZHeBUd29pnNPmFOTMBC1vGgWyMeOW6vDcGTLibWuGt1Wa3MomviBfcDlf4rFiq7OtdaaULMDHW2xCmf5t+SyeOa/LRuF/eICuYpS9p2Txux4K1f2gYiDki3tcm3lospPSmVkQ/A2JRwVEkkjg20ZDS7a7iL/ACC65w7OHRF7b2ebguFr6bi/Jcb4QpA+rjzi7WXeQeZAs0W89fRdmoqg5NbDTl05KmG9BESzLNqR1JViRtg5xOg18FjVU3fAVnHJ8sLhewI1XQSaJXYoZqgm4ytNgBsSvcYxKL7Nr4RIW7gucL9A4jUi/JYrqDLtc3Ow3VmCmLpRYHMSA0HXVxs0eJXJJySplbO4+yGFxo3SuY1naPs1rBla1rBlDWgcrg+q31RnDmFCmpYYR9xov5nVx+JKk1xN2y6CIigBERAEREBzDE/3x8gsJ3vIi9aPBeXJmM3H8v5rNG0Pn/lKIoBms3XjeaIoBS3dR8f/AKl/urf8ZyIqshk718lAcQbfH6Iivj5IMKXYfyhQjvfKIt/RBKw+58FzrjT+1P8AIIi5c3iyJHnBX9qHkfoV1Ok29B9ERRh8CI8kbL+8WLxJ+69ERdBJqg+76rzhn+2U3/3x/wDUiLlycFD6YXqIuA0CIiAIiIAiIgP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4" name="AutoShape 18" descr="data:image/jpeg;base64,/9j/4AAQSkZJRgABAQAAAQABAAD/2wCEAAkGBhQSEBEUEhAUFBUVFxcYFhcQFBUVFxcYFRQXGBQVFRQXHCYeGBkkGhQVHy8gIycpLCwsFR4xNTAqNSYrLCkBCQoKDgwOGg8PGikgHCQpLCwpLCwpLCksLCwsKSksLCkpLCwpKSwsLCksLCksLCwpKSksLCwpLCkpKSkpKSwpKf/AABEIAOEA4AMBIgACEQEDEQH/xAAcAAEAAQUBAQAAAAAAAAAAAAAABQIDBAYHAQj/xABGEAABAwIEAwUFBQUFBgcAAAABAAIDBBEFEiExBkFREyJhcYEHMpGhsSNCUsHRFDNicvA0grPC4WOEkqKy0hUkNUNTc4P/xAAaAQEAAwEBAQAAAAAAAAAAAAAAAQIDBAUG/8QAJxEAAgIBAwQCAgMBAAAAAAAAAAECEQMSITEEIjJBE1FhcTOB8BT/2gAMAwEAAhEDEQA/AO4ovHOsCVbdLYai2o59UoF1FRHJe/mq0AReEqC4t4whoIS+RwLzpHHcZnu5ADp4oCYqqxkbS6R7WNG5cbBYVBxLTTECKpjeTyDhf4L5z4o4uqq9xMsndB0iYe6305+a1uKctOZpLSNiwlp+IUckyVcn2EHg7G/kvV8n0XE88RBjqZmm9z9o83+JXUODfbQA3JXXP4ZGtuf74H1QhbnYEVikrGSsa+Nwc1wBaRsQVeUg9REQBERAEREAREQBERAEREAREQBERAUuFwqez21vqriIChrbX8Sqe2+HUfmrqtui57Hw/NAad7UeNTQUn2f76a7YjoQ3TV5v0C+fanE5J3Z5pHSSc3SG58hyHot29r+LftOIdm0js6ZtiRtncbv8zstFo6R8j8kcbpHE+61tz6jl6qG0XjGXJYeSdQ4+mwXkpuL8/BbI7gCtZq6ncNLkC17eQUViGByxOIfG4HxCqpxurNHhyVdEdDl53V/tWkWDSDyP1Vgxlp1HxVb3d4aW2V9mZRtbHSPZDx4aeX9mqJPsX+5f7jyfjYrvIOi+QKiPJJ56/FfRfsq4nFZQtBJL4T2br76Dun4KLJca/aN1REUlAiIgCIiAIiIAiIgCIiAIiIAiIgCIiAKF4v4kbQ0ctQ4XygBo/E5xs0fFTS597bIXuwtwY24EjC+wuQAd/igOXcF4ea2v7WUZhnMrx90uuS0W6XPyXaKSjY0ksY1pO5a0Ak+JXKPZhXNiEzpDYANGniei6fSYgyQgRytdz0IvbyXmZpN5GevjhWJUSobdRmL0UbveYHeYUk06fp+ijqp3PkPxaJk4otivUaljfCEL2H7PKeRG4XNMW4bdG4kgkDW/kut4tigLTb4ts76arSsaqCWEk+9cW/rZMU5JnVLDHIu5HPa2fM8u+F/Jb57HOK3U1WIC28dQ4A/wutofktNxW2nh0U77MKPtK+HT3HtcfLr8V6Da02eE4P5WrPpxERXMQiIgCIiAIiIAiIgCIiAIiIAiIgCIiALGxCmEkUjHC4c0gg+IWQSsepqrMcRyB1/TqoZK5OR4FhtNRMqBUt7xlyNyhztMjSLW5966t0dNTmQ9jUXd9wO0c09Oq3WqwlkoN2jcHzsABfroAFqlbwW6fETI6zY7aNa2waAALXGltPmvK8r3PfhNRW39m4UUlmRhzrm1rk6lRnFuMdm2wa1xtu7YdNExmOOlp85JeWAhmY7k+7fqucHDa+tfZve0N3ONmNDdXX/RXhFy7SKiu/0V1nGlrCRjCerBYqNrMUE1iNPW6pwvEgO6+CKTvZS61vC4O1vNXZ6UG7mMsMxBtrb4LTSo7GkZSlv6NWxB3fLei2X2YTPbidM1ovndYgfhAJWryQufI+wJ7x2C6N7IOCnz1Dap92sgf3SDqXBpFh4d5djrTR4T1a3L9ne0RFcxCIiAIiIAiK3MdPUfMoC4isEm7bG+/NVwHuj+uaAuIiIAiIgCIiAKjtR87eqrVgwa3/iv6KUC8RdY1XF3H310O/LTksoKxWn7N/8AKfoqy4JXJARuR8qh8Rq5GlrIm3e+9idmgbud4BXaaLswA9znk6ue61r89OQ6Lx0/o9z41yQXtJqA2Fjb6ucDb0Ko4DkDqZ4Bsc5vY7XAUBx9jDJagMa8ZW8x1tyWTwBXtbHO37weD5gtABHqFu1pjZ0Lw0mfUcJkPNnjISSQ1gGp/EeawsLgjgfKDqzMLg9BcrMxfiUMabb8lrk07uwc47vP11+izabVGiT9kWZA2W7B9nI92nP3uvkV9A8LYS2mpIY2i1mgnxJ1JK5BwFwp+2TNebhkbgSfu23sDzJK7o0Wsu/FH2eR101tBFSIi3PNCIiAIipc26A8EmtlUQvGttsqkBSGDolrDRVIgLAkN/yO/oeavNOi8c268e6w2UgrRWjJa19LqqJ9xdRQK0REAREQBWaxt43gfhP0V5eFQ1Y4NGlrDmdlbe1t9PPVR9djAIyDfYh3dd6X3Uri9OY5HNbz1HkVrOKNmFx2Jkb0IvbqQdwvHSqTiz6TFplFNGp4jgDDK7s3ZfB+oHkQmB0xbOLOBuC02vtb9VTVtYXW7J0ZP4XkfJZtAY6UF5zE2uM3yAXRJ9tG2lLcj66A9uQdmrqfs/wJvZmR7Q64sMwuNd1y2llMrx+KR1/0XfcGohFBGwcmi/md1fFC5K/Rw9fl0wUV7MinpWsblY1rQOTQAPgFeRF3HhhERAUPfY2AuvXvsCfBePZre9lQ5pNxyIUgqZNc6dFcVostcjorjNgjB6iIoAREQBUvZcKpEBby6jXUa/kqo2WCp+8PI/UK4pAREUAIiIAvCvVh11WGtI5mw8s2g9UBAY9UBz3Zd2BunPmR8QVoOKcUOZIGkFo8Rb68l0bG6ezybABwAv5aLVsewOKphLJB5Ob7zT1BXl5KWR2e70zrEqNNbxG0SF2hFuYB1UNX1plcb+g6BWMU4Tkp3d55cy/dcDY+o6rGiYRzK2UI8o1+SctpKjaeF6cGpgbzLm38Au9xnQLg3AtKX1LAD3nOGvQDVx9B9QuvxY8GVUkDxbK1rmnq12nyIK1wp22cPXq2q+idReNN16uk8sIiIAiIgC8LrL1eObdAeoqGNI56eO6rQBEVL3W5XQHt1TI6yttcSevlsP1V1zLqQG35q3nNidNrhXQ1UCHQi5QFY2Xq8AXqgBeFyiKvHrfu2F3idAoV2IySuyvJFzsNB4rWOKUgbRJWj7tj48v9VH1lPnMQ3+1a4/3bn6gKuJoAAGyuxe808gp0JIlGTW0okYWn0PTxWl4lG6O4LdfiD4hbDxpUmPD6pzXljuycA4WuCRYEX56rgLOJqlliJpHNGt3m7SL63B39F52fHr45O7pMjgt+CexqCWSQl/u/dA/NY1Nw2ZLNYCZCdGj+tFJ4firalms0MUliSyUuvpuWi2o5qWOO0kEXZU83bzSizpWHKGj8Nzq2/wAVzx1Ln0erLNGu3d/7kx6DE4MHPe/8zUO9/siA2Nt9Wgnc+POyzcbxkOxhpae6admv813D6/Ja7iDRCyRzIhK5wtK9jbBrTs059bb94BY3D+NQNMhmhcZCWtYQ8ns2CMXac3LYjzXf0uT5JVWx52eOl6m9zpdNxU+KN5yh2UEgE2BsL2vyusnh/wBp1HVNYc5ic45Q2bu94btvsd1p01ZFUNbDC/Ln97Nv/Lfmrcfs1ibIxr35u0kufAZAdPUFd76f8nBkab2OxAr1QsUhha1oJygAC5vtos+GvB30XM4NFKMtF4CvVUgIiIAvF6vEBajnuR6q8QqGxWt4KtSweAL1EUAIiIAiIgNToqi+6rmia1wcbDpfxWJTNynwKk5LEC4XoPkFyOXu/RXmyW16LDgaL3WTF481m0DF9oFEZsMqo2gFzmd3NoL5gRcrhDsMjbDCC4Ccus4OOZsYBtmc0DTy1XceLMSkyMghYHdvmjLiL201Ab4g7+C5vUezSrjkjEhEgebfYtJsBtdxGhsvPyQk3sduCktzScWruwlAikDngAmVtwbnRzQDpb9VkYPhk88E0hiY9lwztJ2+691vdkPunbkRqAt0qeE2wuZHLBrbS+uYefVdN4b4fjipRD2Yykd5pGhLgL3+XwT4+38kzuL1N7fRwCqqWtFpbMDWZDGXvDn5tHOaRplbvvY3WLRD3n3uHHQncgaNPwC6vxlwGIWmeCLtrG4Y5rXFl+bbkZgDy3XNZIiNCLG+otbUnpyXR0eN3bVGXUTUqp2ZOHVpZJE4mwYbn0K6JhXELauphkhDnRNcWF5blaX5SbNvvYHUrnNThc0Ye6WF7Bl3cNNtNQuhezaly4bRnbvvf/xEr0ZOqORPejepWZhYrA1BKkDsrVTBdtxuFzp+iy2LUOJlttfRTVPVBw8VrxgBAVT5coGuypPEnwTybMiheGMbFTESDctc5p/uuIuppczVbEMIiKAEREAREQBERAEREBqRbZZGbu3VCuZNPovQZBdib3QrgVETrhVKjJMujcM2oHUX5Hw9FIKGjfYg9CphpuFzZVTsksVNAyQtL2Bxabi42WQAi8JtdZiyLxqfTKFrhwGGZ4dJCxxBBBI108eal65+ZxVFINSu+C0xogxcew0TxSRO2e0t8j90qM4EcDh1OzLldCXRSC2z4jlebcrnVSPEFc6OKRzG3eBfXZvQn9FEezLDJI6J7pnEvnmkl7xubOtY+trqXdWR7Ntlf3SrsRuweSiq+pu5sbdzvbopRjbADoFVqkSYzI7EhaNx1j5bM2CM5QG5pHX2v7rV0CZ4a0noFwvibEM80r76ySG/8rdGD81eCvcXW50H2XPfHPJE73XMzg8ic2tviF0tct9mkpMsJP8A8bh8x+i6muPN5lpJLgIvCVH1WNNboAXH+Hb4rFyS5EYuTpEgi1XEeJJbjs2WHMjUj4qLnxouBzTPaf4rj4ALB9RFHVHo5vk366pfKGi5IA6nRczbjEzXExVGYcwfu+O6wcY4ze4tY+ZpubDKRa5G5sq/9FrZGi6CV8qjqVJikUpIjeHFu9llrmvCHEYZVNhfZzpBlb2fIDW5tyXSQtsctStnNnxfFPSeoiLQwNW6r2N6N2Vs6FeiC+XEG49QshpvsscORjsvl9FVoGSCs/Dprty826enJR41XtNIWyMPXuu9dj6H6rKcbRKJtYtbP3SPT81lKFxJ9nu8bH5WWONWyDEcd1bM+UADVztGjqeZPQDmvJaiw18AB1J2CUkYBc86vOl+QH4W9B9V2gtY3ABSyje7SSep6q9gGlLAP9m36KnE+9DIOrSPkrPD8/2LWE6taB8krtFFnCpQa2cHdtreRU6ZVouF4nbGqiO/vRE28i0/mttdMbJLdkGLxPiPZ08hvyt8VxSGndU1LI2D3nW/UrefafiBEMbLnvu+ijPZxQ5v2iVtgWhrGki9iblxHjayvHZEPd0bxwnQMhqI42m5AP8Aqt+Wi4BRPZURkyB1yb3Gu3VbxJIACTsFw5/M0l6IPH8YDDkvYW1/Rc14p45s8RxvAH3rbgc7eKm+MaoPL7kjmLbrjuNuySG2/Mrzf5JUerGKwYlKjcZOOJmNBbGXjnY2tf3RqdSoio9pU5BAY0H+LX5KL4Y4eqa+cRQDUC7nm4awbXJ9V1HBvYDC2xq6l8p/DF3G/HVy2jhS5OTL1k2+zY5gOIaqqlyxszSSDLlibq705DxW8cO+weWQNfWTmK+vZw2Lh4Fx0B8l1Xh7g2logRTQNYTu7dx83HVTa1UUuEc08k5+TshsA4Up6NtoIgDaxedXnzcVMoikoEREBqcbuS9lCw/2nTUq5FUA816VEmS06Kjtteg5rwVFuRVoSZnO0sNPolAzIpsptyOyvvd6LAj6FXoJTq12428QqtEE3RV4fFmO4uHeY3UBV1gu5zjYb6rEfUvZVFn/ALc0ZP8A+jC3T/hJPosVkJqZwb/YQm5/2so2A6sbv4nyWeOGm2WdejNipiX53nb3G/hB3J/iPy2WZGF5KV5ewWvJBjVVTo7yKi4iY5A++hGqzKuTRxVNRF3LeAV6JNBocTDuIc42dnZ/yj/tXTnHRckwyPLjbfAvP/KusF3dVEiiOWe1HEPtYW9AT8TZbN7NIw2gb1e97j8bBc99oFXnriPwtA+JKmuFcAkLXdrJNTNbawBF3E7kN2tspjvJlL7jrWGn7eM8tf8ARTNV9q8MB0bcm2xNrAE+Zv6LnVHgU8b2ltX2jQe9nFnAeFtCtpwvEMs7buIYRlN9rvLch87i3qscuLdyRsndGncRvIke13dcw6g8vHxB5FaFicIkcXENAvqf1XeeKuHoahuaQFrwCA9mhseR6jzWkYTwLC1+d7nylp7ofYNv1yt971XlR6eSl2nsw6iE8dSRb9jVLJFUzNc3K2SFjwCLO945SRyuBsuvrmHDONAY5NCLd8EeQijZ/meV09dOnTseTmactgiIhkEREAREQHNnbpSzWVhsupVuGXvFet6Lk/FJcBVOdY+n5rCp5dll8x5fmqEHj381RUSksJbo4DReuZr4LIjjBCmyCMxmGSSiZNlOdlpG20vYd4DpdtwpeBzcrctsthYDax1Cy/2/7Ls2taLCwJ1Fh/Ctbwys7OWam37IMezqY5L5QfEEOHkAs4tvkUTZZcrAxKqsQ0bndZUlVZhLdTbQDmVrsGd0hc8WWsI2CRkF2/D6rLcBZWXtFgAr0iNg5xJDlxxvi0n5Loc0lmLRMV0xinPVpW04zVZad7jyafooRX7OKYs8zVkhDgC55sXGwFttfRTX7fXsLAQSCQBsWv2AsVicEYa2or2CQ91t5CPxFmoHxN/RdhEAmlacoyxa7D3jtbyWWNN27KpDDaYshGY98gZumvIeC8rrOiewEtuCA4btPJw8QbH0VxrjYi/MhYT5DffzW9WaEpQ8VftNPlfZs8fcmZ/EPvjq12481TW4gylp3yu3AOUdXW0HxWt1mIRwyulsC8tAAuAHEaAZuR81puOcRyz9oZe5lBtHtl8B4+K5nBRZs56Y7GZ7JQ+bGO2JJIEjnnfWVw0/rovohcY9geG3E8xGhdYHrlAB+ZXZ1yz9HNG/YREVCwREQBERAcunhs4jxWG11j6qQrjaRw9VgyC5XrLgs+SQEtiFIwS3tryKiGtJI8lnQR5cp/F+iqyTNlHdVunm1sVdB0WM+O5uEoiiQY7VQtNGP/FpvGlj/wAWS35qRgkOxUfT6Yo89aVnymk/VV4IZISxZHeBUd29pnNPmFOTMBC1vGgWyMeOW6vDcGTLibWuGt1Wa3MomviBfcDlf4rFiq7OtdaaULMDHW2xCmf5t+SyeOa/LRuF/eICuYpS9p2Txux4K1f2gYiDki3tcm3lospPSmVkQ/A2JRwVEkkjg20ZDS7a7iL/ACC65w7OHRF7b2ebguFr6bi/Jcb4QpA+rjzi7WXeQeZAs0W89fRdmoqg5NbDTl05KmG9BESzLNqR1JViRtg5xOg18FjVU3fAVnHJ8sLhewI1XQSaJXYoZqgm4ytNgBsSvcYxKL7Nr4RIW7gucL9A4jUi/JYrqDLtc3Ow3VmCmLpRYHMSA0HXVxs0eJXJJySplbO4+yGFxo3SuY1naPs1rBla1rBlDWgcrg+q31RnDmFCmpYYR9xov5nVx+JKk1xN2y6CIigBERAEREBzDE/3x8gsJ3vIi9aPBeXJmM3H8v5rNG0Pn/lKIoBms3XjeaIoBS3dR8f/AKl/urf8ZyIqshk718lAcQbfH6Iivj5IMKXYfyhQjvfKIt/RBKw+58FzrjT+1P8AIIi5c3iyJHnBX9qHkfoV1Ok29B9ERRh8CI8kbL+8WLxJ+69ERdBJqg+76rzhn+2U3/3x/wDUiLlycFD6YXqIuA0CIiAIiIAiIgP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57200" y="3810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solidFill>
                  <a:schemeClr val="tx2"/>
                </a:solidFill>
                <a:latin typeface="+mj-lt"/>
              </a:rPr>
              <a:t>Social Studies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905000" y="1066800"/>
            <a:ext cx="533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eaLnBrk="1" hangingPunct="1">
              <a:spcBef>
                <a:spcPct val="40000"/>
              </a:spcBef>
              <a:spcAft>
                <a:spcPct val="20000"/>
              </a:spcAft>
              <a:buNone/>
            </a:pPr>
            <a:r>
              <a:rPr lang="en-US" altLang="en-US" sz="3200" dirty="0" smtClean="0"/>
              <a:t>Examples of Concepts Covered:</a:t>
            </a:r>
            <a:endParaRPr lang="en-US" altLang="en-US" sz="3200" dirty="0"/>
          </a:p>
          <a:p>
            <a:pPr lvl="1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altLang="en-US" sz="3200" dirty="0" smtClean="0"/>
              <a:t>Early Explorers</a:t>
            </a:r>
          </a:p>
          <a:p>
            <a:pPr lvl="1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altLang="en-US" sz="3200" dirty="0" smtClean="0"/>
              <a:t>Early English Colonies</a:t>
            </a:r>
          </a:p>
          <a:p>
            <a:pPr lvl="1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altLang="en-US" sz="3200" dirty="0"/>
              <a:t>C</a:t>
            </a:r>
            <a:r>
              <a:rPr lang="en-US" altLang="en-US" sz="3200" dirty="0" smtClean="0"/>
              <a:t>olonial America</a:t>
            </a:r>
            <a:endParaRPr lang="en-US" altLang="en-US" sz="3200" dirty="0"/>
          </a:p>
          <a:p>
            <a:pPr lvl="1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altLang="en-US" sz="3200" dirty="0"/>
              <a:t>The American Revolution</a:t>
            </a:r>
          </a:p>
          <a:p>
            <a:pPr lvl="1" eaLnBrk="1" hangingPunct="1"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altLang="en-US" sz="3200" dirty="0"/>
              <a:t>The Constitution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746</Words>
  <Application>Microsoft Office PowerPoint</Application>
  <PresentationFormat>On-screen Show (4:3)</PresentationFormat>
  <Paragraphs>231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Courier New</vt:lpstr>
      <vt:lpstr>Tempus Sans ITC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CriderFamilyComputer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</dc:creator>
  <cp:lastModifiedBy>Lori Crider</cp:lastModifiedBy>
  <cp:revision>212</cp:revision>
  <cp:lastPrinted>2016-08-21T19:20:29Z</cp:lastPrinted>
  <dcterms:created xsi:type="dcterms:W3CDTF">2008-07-31T01:28:20Z</dcterms:created>
  <dcterms:modified xsi:type="dcterms:W3CDTF">2016-08-23T20:03:15Z</dcterms:modified>
</cp:coreProperties>
</file>