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73" r:id="rId10"/>
    <p:sldId id="263" r:id="rId11"/>
    <p:sldId id="268" r:id="rId12"/>
    <p:sldId id="266" r:id="rId13"/>
    <p:sldId id="267" r:id="rId14"/>
    <p:sldId id="265" r:id="rId15"/>
    <p:sldId id="269" r:id="rId16"/>
    <p:sldId id="275" r:id="rId17"/>
    <p:sldId id="270" r:id="rId18"/>
    <p:sldId id="271" r:id="rId19"/>
    <p:sldId id="274"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Stencil" panose="040409050D0802020404" pitchFamily="82"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Modern No. 20" panose="020707040705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A0A3B2D-F41E-4A4D-BFE5-B021233491FD}"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21E598-FBA4-4F6E-8209-33042EBD0967}" type="slidenum">
              <a:rPr lang="en-US" smtClean="0"/>
              <a:t>‹#›</a:t>
            </a:fld>
            <a:endParaRPr lang="en-US" dirty="0"/>
          </a:p>
        </p:txBody>
      </p:sp>
    </p:spTree>
    <p:extLst>
      <p:ext uri="{BB962C8B-B14F-4D97-AF65-F5344CB8AC3E}">
        <p14:creationId xmlns:p14="http://schemas.microsoft.com/office/powerpoint/2010/main" val="319267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0A3B2D-F41E-4A4D-BFE5-B021233491FD}"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21E598-FBA4-4F6E-8209-33042EBD0967}" type="slidenum">
              <a:rPr lang="en-US" smtClean="0"/>
              <a:t>‹#›</a:t>
            </a:fld>
            <a:endParaRPr lang="en-US" dirty="0"/>
          </a:p>
        </p:txBody>
      </p:sp>
    </p:spTree>
    <p:extLst>
      <p:ext uri="{BB962C8B-B14F-4D97-AF65-F5344CB8AC3E}">
        <p14:creationId xmlns:p14="http://schemas.microsoft.com/office/powerpoint/2010/main" val="358290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0A3B2D-F41E-4A4D-BFE5-B021233491FD}"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21E598-FBA4-4F6E-8209-33042EBD0967}" type="slidenum">
              <a:rPr lang="en-US" smtClean="0"/>
              <a:t>‹#›</a:t>
            </a:fld>
            <a:endParaRPr lang="en-US" dirty="0"/>
          </a:p>
        </p:txBody>
      </p:sp>
    </p:spTree>
    <p:extLst>
      <p:ext uri="{BB962C8B-B14F-4D97-AF65-F5344CB8AC3E}">
        <p14:creationId xmlns:p14="http://schemas.microsoft.com/office/powerpoint/2010/main" val="230633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Stencil" panose="040409050D0802020404" pitchFamily="8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latin typeface="Modern No. 20" panose="02070704070505020303" pitchFamily="18" charset="0"/>
              </a:defRPr>
            </a:lvl1pPr>
            <a:lvl2pPr>
              <a:defRPr>
                <a:solidFill>
                  <a:schemeClr val="bg1"/>
                </a:solidFill>
                <a:latin typeface="Modern No. 20" panose="02070704070505020303" pitchFamily="18" charset="0"/>
              </a:defRPr>
            </a:lvl2pPr>
            <a:lvl3pPr>
              <a:defRPr>
                <a:solidFill>
                  <a:schemeClr val="bg1"/>
                </a:solidFill>
                <a:latin typeface="Modern No. 20" panose="02070704070505020303" pitchFamily="18" charset="0"/>
              </a:defRPr>
            </a:lvl3pPr>
            <a:lvl4pPr>
              <a:defRPr>
                <a:solidFill>
                  <a:schemeClr val="bg1"/>
                </a:solidFill>
                <a:latin typeface="Modern No. 20" panose="02070704070505020303" pitchFamily="18" charset="0"/>
              </a:defRPr>
            </a:lvl4pPr>
            <a:lvl5pPr>
              <a:defRPr>
                <a:solidFill>
                  <a:schemeClr val="bg1"/>
                </a:solidFill>
                <a:latin typeface="Modern No. 20" panose="020707040705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A0A3B2D-F41E-4A4D-BFE5-B021233491FD}"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21E598-FBA4-4F6E-8209-33042EBD0967}" type="slidenum">
              <a:rPr lang="en-US" smtClean="0"/>
              <a:t>‹#›</a:t>
            </a:fld>
            <a:endParaRPr lang="en-US" dirty="0"/>
          </a:p>
        </p:txBody>
      </p:sp>
    </p:spTree>
    <p:extLst>
      <p:ext uri="{BB962C8B-B14F-4D97-AF65-F5344CB8AC3E}">
        <p14:creationId xmlns:p14="http://schemas.microsoft.com/office/powerpoint/2010/main" val="60209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latin typeface="Stencil" panose="040409050D0802020404" pitchFamily="82"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0A0A3B2D-F41E-4A4D-BFE5-B021233491FD}"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21E598-FBA4-4F6E-8209-33042EBD0967}" type="slidenum">
              <a:rPr lang="en-US" smtClean="0"/>
              <a:t>‹#›</a:t>
            </a:fld>
            <a:endParaRPr lang="en-US" dirty="0"/>
          </a:p>
        </p:txBody>
      </p:sp>
    </p:spTree>
    <p:extLst>
      <p:ext uri="{BB962C8B-B14F-4D97-AF65-F5344CB8AC3E}">
        <p14:creationId xmlns:p14="http://schemas.microsoft.com/office/powerpoint/2010/main" val="147703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Stencil" panose="040409050D0802020404" pitchFamily="82"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bg1"/>
                </a:solidFill>
                <a:latin typeface="Modern No. 20" panose="02070704070505020303" pitchFamily="18" charset="0"/>
              </a:defRPr>
            </a:lvl1pPr>
            <a:lvl2pPr>
              <a:defRPr>
                <a:solidFill>
                  <a:schemeClr val="bg1"/>
                </a:solidFill>
                <a:latin typeface="Modern No. 20" panose="02070704070505020303" pitchFamily="18" charset="0"/>
              </a:defRPr>
            </a:lvl2pPr>
            <a:lvl3pPr>
              <a:defRPr>
                <a:solidFill>
                  <a:schemeClr val="bg1"/>
                </a:solidFill>
                <a:latin typeface="Modern No. 20" panose="02070704070505020303" pitchFamily="18" charset="0"/>
              </a:defRPr>
            </a:lvl3pPr>
            <a:lvl4pPr>
              <a:defRPr>
                <a:solidFill>
                  <a:schemeClr val="bg1"/>
                </a:solidFill>
                <a:latin typeface="Modern No. 20" panose="02070704070505020303" pitchFamily="18" charset="0"/>
              </a:defRPr>
            </a:lvl4pPr>
            <a:lvl5pPr>
              <a:defRPr>
                <a:solidFill>
                  <a:schemeClr val="bg1"/>
                </a:solidFill>
                <a:latin typeface="Modern No. 20" panose="020707040705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latin typeface="Modern No. 20" panose="02070704070505020303" pitchFamily="18" charset="0"/>
              </a:defRPr>
            </a:lvl1pPr>
            <a:lvl2pPr>
              <a:defRPr>
                <a:solidFill>
                  <a:schemeClr val="bg1"/>
                </a:solidFill>
                <a:latin typeface="Modern No. 20" panose="02070704070505020303" pitchFamily="18" charset="0"/>
              </a:defRPr>
            </a:lvl2pPr>
            <a:lvl3pPr>
              <a:defRPr>
                <a:solidFill>
                  <a:schemeClr val="bg1"/>
                </a:solidFill>
                <a:latin typeface="Modern No. 20" panose="02070704070505020303" pitchFamily="18" charset="0"/>
              </a:defRPr>
            </a:lvl3pPr>
            <a:lvl4pPr>
              <a:defRPr>
                <a:solidFill>
                  <a:schemeClr val="bg1"/>
                </a:solidFill>
                <a:latin typeface="Modern No. 20" panose="02070704070505020303" pitchFamily="18" charset="0"/>
              </a:defRPr>
            </a:lvl4pPr>
            <a:lvl5pPr>
              <a:defRPr>
                <a:solidFill>
                  <a:schemeClr val="bg1"/>
                </a:solidFill>
                <a:latin typeface="Modern No. 20" panose="020707040705050203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A0A3B2D-F41E-4A4D-BFE5-B021233491FD}"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21E598-FBA4-4F6E-8209-33042EBD0967}" type="slidenum">
              <a:rPr lang="en-US" smtClean="0"/>
              <a:t>‹#›</a:t>
            </a:fld>
            <a:endParaRPr lang="en-US" dirty="0"/>
          </a:p>
        </p:txBody>
      </p:sp>
    </p:spTree>
    <p:extLst>
      <p:ext uri="{BB962C8B-B14F-4D97-AF65-F5344CB8AC3E}">
        <p14:creationId xmlns:p14="http://schemas.microsoft.com/office/powerpoint/2010/main" val="2597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0A3B2D-F41E-4A4D-BFE5-B021233491FD}" type="datetimeFigureOut">
              <a:rPr lang="en-US" smtClean="0"/>
              <a:t>12/5/2016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21E598-FBA4-4F6E-8209-33042EBD0967}" type="slidenum">
              <a:rPr lang="en-US" smtClean="0"/>
              <a:t>‹#›</a:t>
            </a:fld>
            <a:endParaRPr lang="en-US" dirty="0"/>
          </a:p>
        </p:txBody>
      </p:sp>
    </p:spTree>
    <p:extLst>
      <p:ext uri="{BB962C8B-B14F-4D97-AF65-F5344CB8AC3E}">
        <p14:creationId xmlns:p14="http://schemas.microsoft.com/office/powerpoint/2010/main" val="154097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0A3B2D-F41E-4A4D-BFE5-B021233491FD}" type="datetimeFigureOut">
              <a:rPr lang="en-US" smtClean="0"/>
              <a:t>12/5/2016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21E598-FBA4-4F6E-8209-33042EBD0967}" type="slidenum">
              <a:rPr lang="en-US" smtClean="0"/>
              <a:t>‹#›</a:t>
            </a:fld>
            <a:endParaRPr lang="en-US" dirty="0"/>
          </a:p>
        </p:txBody>
      </p:sp>
    </p:spTree>
    <p:extLst>
      <p:ext uri="{BB962C8B-B14F-4D97-AF65-F5344CB8AC3E}">
        <p14:creationId xmlns:p14="http://schemas.microsoft.com/office/powerpoint/2010/main" val="414037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A3B2D-F41E-4A4D-BFE5-B021233491FD}" type="datetimeFigureOut">
              <a:rPr lang="en-US" smtClean="0"/>
              <a:t>12/5/2016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21E598-FBA4-4F6E-8209-33042EBD0967}" type="slidenum">
              <a:rPr lang="en-US" smtClean="0"/>
              <a:t>‹#›</a:t>
            </a:fld>
            <a:endParaRPr lang="en-US" dirty="0"/>
          </a:p>
        </p:txBody>
      </p:sp>
    </p:spTree>
    <p:extLst>
      <p:ext uri="{BB962C8B-B14F-4D97-AF65-F5344CB8AC3E}">
        <p14:creationId xmlns:p14="http://schemas.microsoft.com/office/powerpoint/2010/main" val="95194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0A3B2D-F41E-4A4D-BFE5-B021233491FD}"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21E598-FBA4-4F6E-8209-33042EBD0967}" type="slidenum">
              <a:rPr lang="en-US" smtClean="0"/>
              <a:t>‹#›</a:t>
            </a:fld>
            <a:endParaRPr lang="en-US" dirty="0"/>
          </a:p>
        </p:txBody>
      </p:sp>
    </p:spTree>
    <p:extLst>
      <p:ext uri="{BB962C8B-B14F-4D97-AF65-F5344CB8AC3E}">
        <p14:creationId xmlns:p14="http://schemas.microsoft.com/office/powerpoint/2010/main" val="344061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0A3B2D-F41E-4A4D-BFE5-B021233491FD}" type="datetimeFigureOut">
              <a:rPr lang="en-US" smtClean="0"/>
              <a:t>12/5/2016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21E598-FBA4-4F6E-8209-33042EBD0967}" type="slidenum">
              <a:rPr lang="en-US" smtClean="0"/>
              <a:t>‹#›</a:t>
            </a:fld>
            <a:endParaRPr lang="en-US" dirty="0"/>
          </a:p>
        </p:txBody>
      </p:sp>
    </p:spTree>
    <p:extLst>
      <p:ext uri="{BB962C8B-B14F-4D97-AF65-F5344CB8AC3E}">
        <p14:creationId xmlns:p14="http://schemas.microsoft.com/office/powerpoint/2010/main" val="67941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6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A3B2D-F41E-4A4D-BFE5-B021233491FD}" type="datetimeFigureOut">
              <a:rPr lang="en-US" smtClean="0"/>
              <a:t>12/5/2016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E598-FBA4-4F6E-8209-33042EBD0967}" type="slidenum">
              <a:rPr lang="en-US" smtClean="0"/>
              <a:t>‹#›</a:t>
            </a:fld>
            <a:endParaRPr lang="en-US" dirty="0"/>
          </a:p>
        </p:txBody>
      </p:sp>
    </p:spTree>
    <p:extLst>
      <p:ext uri="{BB962C8B-B14F-4D97-AF65-F5344CB8AC3E}">
        <p14:creationId xmlns:p14="http://schemas.microsoft.com/office/powerpoint/2010/main" val="126063632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P0YM6EhPa-M"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tHOvbXMFrKQ" TargetMode="External"/><Relationship Id="rId2" Type="http://schemas.openxmlformats.org/officeDocument/2006/relationships/hyperlink" Target="https://www.youtube.com/watch?v=CZ_TGtTSXc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ISIS/ISIL</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73957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Abu </a:t>
            </a:r>
            <a:r>
              <a:rPr lang="en-US" dirty="0" err="1" smtClean="0"/>
              <a:t>Bakr</a:t>
            </a:r>
            <a:r>
              <a:rPr lang="en-US" dirty="0" smtClean="0"/>
              <a:t> al-Baghdadi </a:t>
            </a:r>
            <a:endParaRPr lang="en-US" dirty="0"/>
          </a:p>
        </p:txBody>
      </p:sp>
      <p:sp>
        <p:nvSpPr>
          <p:cNvPr id="3" name="Content Placeholder 2"/>
          <p:cNvSpPr>
            <a:spLocks noGrp="1"/>
          </p:cNvSpPr>
          <p:nvPr>
            <p:ph idx="1"/>
          </p:nvPr>
        </p:nvSpPr>
        <p:spPr/>
        <p:txBody>
          <a:bodyPr>
            <a:normAutofit/>
          </a:bodyPr>
          <a:lstStyle/>
          <a:p>
            <a:r>
              <a:rPr lang="en-US" dirty="0"/>
              <a:t>Very little known about his personal life</a:t>
            </a:r>
          </a:p>
          <a:p>
            <a:pPr lvl="1"/>
            <a:r>
              <a:rPr lang="en-US" dirty="0"/>
              <a:t>Believed to be born in 1971</a:t>
            </a:r>
          </a:p>
          <a:p>
            <a:pPr lvl="1"/>
            <a:r>
              <a:rPr lang="en-US" dirty="0"/>
              <a:t>Believed to be born in Samarra, near Baghdad</a:t>
            </a:r>
          </a:p>
          <a:p>
            <a:r>
              <a:rPr lang="en-US" dirty="0"/>
              <a:t>Has a doctorate for Islamic studies in Quranic studies</a:t>
            </a:r>
          </a:p>
          <a:p>
            <a:r>
              <a:rPr lang="en-US" dirty="0"/>
              <a:t>Highly organized and intelligent</a:t>
            </a:r>
          </a:p>
          <a:p>
            <a:r>
              <a:rPr lang="en-US" dirty="0"/>
              <a:t>Arrested in Fallujah, February 2004</a:t>
            </a:r>
          </a:p>
          <a:p>
            <a:pPr lvl="1"/>
            <a:r>
              <a:rPr lang="en-US" dirty="0"/>
              <a:t>Given access to up to 20,000 inmates at Camp </a:t>
            </a:r>
            <a:r>
              <a:rPr lang="en-US" dirty="0" err="1"/>
              <a:t>Bucca</a:t>
            </a:r>
            <a:r>
              <a:rPr lang="en-US" dirty="0"/>
              <a:t>; de facto terrorist university?</a:t>
            </a:r>
          </a:p>
          <a:p>
            <a:pPr lvl="1"/>
            <a:r>
              <a:rPr lang="en-US" dirty="0"/>
              <a:t>Released in December 2004 as a “low level prisoner”</a:t>
            </a:r>
          </a:p>
          <a:p>
            <a:endParaRPr lang="en-US" dirty="0"/>
          </a:p>
        </p:txBody>
      </p:sp>
    </p:spTree>
    <p:extLst>
      <p:ext uri="{BB962C8B-B14F-4D97-AF65-F5344CB8AC3E}">
        <p14:creationId xmlns:p14="http://schemas.microsoft.com/office/powerpoint/2010/main" val="167034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pic>
        <p:nvPicPr>
          <p:cNvPr id="5" name="Picture 6" descr="https://upload.wikimedia.org/wikipedia/commons/1/1a/Mugshot_of_Abu_Bakr_al-Baghdadi%2C_2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43" y="365125"/>
            <a:ext cx="4816014" cy="59713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tatic.independent.co.uk/s3fs-public/thumbnails/image/2015/03/16/19/v2-27-Abu-Bakr-al-Baghd-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8634" y="866274"/>
            <a:ext cx="6867023" cy="515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53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ISIS/ISIL’s </a:t>
            </a:r>
            <a:r>
              <a:rPr lang="en-US" dirty="0"/>
              <a:t>Goal and Strategy</a:t>
            </a:r>
          </a:p>
        </p:txBody>
      </p:sp>
      <p:sp>
        <p:nvSpPr>
          <p:cNvPr id="3" name="Content Placeholder 2"/>
          <p:cNvSpPr>
            <a:spLocks noGrp="1"/>
          </p:cNvSpPr>
          <p:nvPr>
            <p:ph sz="half" idx="1"/>
          </p:nvPr>
        </p:nvSpPr>
        <p:spPr/>
        <p:txBody>
          <a:bodyPr>
            <a:normAutofit lnSpcReduction="10000"/>
          </a:bodyPr>
          <a:lstStyle/>
          <a:p>
            <a:r>
              <a:rPr lang="en-US" dirty="0"/>
              <a:t>Goal</a:t>
            </a:r>
          </a:p>
          <a:p>
            <a:pPr lvl="1"/>
            <a:r>
              <a:rPr lang="en-US" dirty="0"/>
              <a:t>Establish a Sunni Islamic State</a:t>
            </a:r>
          </a:p>
          <a:p>
            <a:pPr lvl="1"/>
            <a:r>
              <a:rPr lang="en-US" dirty="0"/>
              <a:t>Eventually conquer the world and establish a global caliphate</a:t>
            </a:r>
          </a:p>
          <a:p>
            <a:pPr lvl="2"/>
            <a:r>
              <a:rPr lang="en-US" dirty="0"/>
              <a:t>Target Muslim lands first</a:t>
            </a:r>
          </a:p>
          <a:p>
            <a:pPr lvl="2"/>
            <a:r>
              <a:rPr lang="en-US" dirty="0"/>
              <a:t>Following that, non-Muslim lands</a:t>
            </a:r>
          </a:p>
          <a:p>
            <a:r>
              <a:rPr lang="en-US" dirty="0"/>
              <a:t>Strategies</a:t>
            </a:r>
          </a:p>
          <a:p>
            <a:pPr lvl="1"/>
            <a:r>
              <a:rPr lang="en-US" dirty="0"/>
              <a:t>Drive wedges between Muslims and non-Muslims in countries; drive the Muslims towards ISIS/ISIL</a:t>
            </a:r>
          </a:p>
          <a:p>
            <a:pPr lvl="1"/>
            <a:r>
              <a:rPr lang="en-US" dirty="0"/>
              <a:t>Use extreme tactics to scare all non-ISIS/ISIL supporters</a:t>
            </a:r>
          </a:p>
        </p:txBody>
      </p:sp>
      <p:sp>
        <p:nvSpPr>
          <p:cNvPr id="4" name="Content Placeholder 3"/>
          <p:cNvSpPr>
            <a:spLocks noGrp="1"/>
          </p:cNvSpPr>
          <p:nvPr>
            <p:ph sz="half" idx="2"/>
          </p:nvPr>
        </p:nvSpPr>
        <p:spPr/>
        <p:txBody>
          <a:bodyPr>
            <a:normAutofit lnSpcReduction="10000"/>
          </a:bodyPr>
          <a:lstStyle/>
          <a:p>
            <a:endParaRPr lang="en-US"/>
          </a:p>
        </p:txBody>
      </p:sp>
      <p:pic>
        <p:nvPicPr>
          <p:cNvPr id="3074" name="Picture 2" descr="Image result for isis go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5921" y="1621398"/>
            <a:ext cx="4735286" cy="473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95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a:t>
            </a:r>
            <a:r>
              <a:rPr lang="en-US" dirty="0" err="1" smtClean="0"/>
              <a:t>isil’s</a:t>
            </a:r>
            <a:r>
              <a:rPr lang="en-US" dirty="0" smtClean="0"/>
              <a:t> </a:t>
            </a:r>
            <a:r>
              <a:rPr lang="en-US" dirty="0"/>
              <a:t>Government</a:t>
            </a:r>
          </a:p>
        </p:txBody>
      </p:sp>
      <p:sp>
        <p:nvSpPr>
          <p:cNvPr id="3" name="Content Placeholder 2"/>
          <p:cNvSpPr>
            <a:spLocks noGrp="1"/>
          </p:cNvSpPr>
          <p:nvPr>
            <p:ph sz="half" idx="1"/>
          </p:nvPr>
        </p:nvSpPr>
        <p:spPr/>
        <p:txBody>
          <a:bodyPr>
            <a:normAutofit fontScale="85000" lnSpcReduction="20000"/>
          </a:bodyPr>
          <a:lstStyle/>
          <a:p>
            <a:r>
              <a:rPr lang="en-US" dirty="0"/>
              <a:t>Capital is Raqqa, in Syria</a:t>
            </a:r>
          </a:p>
          <a:p>
            <a:r>
              <a:rPr lang="en-US" dirty="0"/>
              <a:t>Al-Baghdadi assisted by a cabinet of advisors</a:t>
            </a:r>
          </a:p>
          <a:p>
            <a:r>
              <a:rPr lang="en-US" dirty="0"/>
              <a:t>Local governors control smaller territories in held territory</a:t>
            </a:r>
          </a:p>
          <a:p>
            <a:r>
              <a:rPr lang="en-US" dirty="0" err="1"/>
              <a:t>Shura</a:t>
            </a:r>
            <a:r>
              <a:rPr lang="en-US" dirty="0"/>
              <a:t> council makes sure they follow the Quran (their interpretation of it)</a:t>
            </a:r>
          </a:p>
          <a:p>
            <a:r>
              <a:rPr lang="en-US" dirty="0"/>
              <a:t>Economy</a:t>
            </a:r>
          </a:p>
          <a:p>
            <a:pPr lvl="1"/>
            <a:r>
              <a:rPr lang="en-US" dirty="0"/>
              <a:t>Control of banks, oil and gas reservoirs, taxes, extortion, and robbery</a:t>
            </a:r>
          </a:p>
          <a:p>
            <a:pPr lvl="1"/>
            <a:r>
              <a:rPr lang="en-US" dirty="0"/>
              <a:t>Kidnappings</a:t>
            </a:r>
          </a:p>
          <a:p>
            <a:pPr lvl="1"/>
            <a:r>
              <a:rPr lang="en-US" dirty="0"/>
              <a:t>“Charity” from other countries</a:t>
            </a:r>
          </a:p>
          <a:p>
            <a:pPr lvl="1"/>
            <a:r>
              <a:rPr lang="en-US" dirty="0"/>
              <a:t>Support from fighters</a:t>
            </a:r>
          </a:p>
          <a:p>
            <a:pPr lvl="1"/>
            <a:r>
              <a:rPr lang="en-US" dirty="0"/>
              <a:t>Fundraising through social networks</a:t>
            </a:r>
          </a:p>
          <a:p>
            <a:endParaRPr lang="en-US" dirty="0"/>
          </a:p>
        </p:txBody>
      </p:sp>
      <p:sp>
        <p:nvSpPr>
          <p:cNvPr id="5" name="Content Placeholder 4"/>
          <p:cNvSpPr>
            <a:spLocks noGrp="1"/>
          </p:cNvSpPr>
          <p:nvPr>
            <p:ph sz="half" idx="2"/>
          </p:nvPr>
        </p:nvSpPr>
        <p:spPr/>
        <p:txBody>
          <a:bodyPr/>
          <a:lstStyle/>
          <a:p>
            <a:endParaRPr lang="en-US"/>
          </a:p>
        </p:txBody>
      </p:sp>
      <p:pic>
        <p:nvPicPr>
          <p:cNvPr id="6146" name="Picture 2" descr="Image result for raqqa syri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0667" y="2546349"/>
            <a:ext cx="5173133" cy="2909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86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in the Islamic State</a:t>
            </a:r>
          </a:p>
        </p:txBody>
      </p:sp>
      <p:sp>
        <p:nvSpPr>
          <p:cNvPr id="3" name="Content Placeholder 2"/>
          <p:cNvSpPr>
            <a:spLocks noGrp="1"/>
          </p:cNvSpPr>
          <p:nvPr>
            <p:ph sz="half" idx="1"/>
          </p:nvPr>
        </p:nvSpPr>
        <p:spPr>
          <a:xfrm>
            <a:off x="838200" y="1825624"/>
            <a:ext cx="5181600" cy="5032375"/>
          </a:xfrm>
        </p:spPr>
        <p:txBody>
          <a:bodyPr>
            <a:normAutofit fontScale="70000" lnSpcReduction="20000"/>
          </a:bodyPr>
          <a:lstStyle/>
          <a:p>
            <a:r>
              <a:rPr lang="en-US" dirty="0"/>
              <a:t>Women oppressed</a:t>
            </a:r>
          </a:p>
          <a:p>
            <a:pPr lvl="1"/>
            <a:r>
              <a:rPr lang="en-US" dirty="0"/>
              <a:t>Must always be covered from head to toe</a:t>
            </a:r>
          </a:p>
          <a:p>
            <a:pPr lvl="1"/>
            <a:r>
              <a:rPr lang="en-US" dirty="0"/>
              <a:t>Many forced as “brides”</a:t>
            </a:r>
          </a:p>
          <a:p>
            <a:pPr lvl="1"/>
            <a:r>
              <a:rPr lang="en-US" dirty="0"/>
              <a:t>Non-Muslims are considered fair game for rape</a:t>
            </a:r>
          </a:p>
          <a:p>
            <a:r>
              <a:rPr lang="en-US" dirty="0"/>
              <a:t>Education</a:t>
            </a:r>
          </a:p>
          <a:p>
            <a:pPr lvl="1"/>
            <a:r>
              <a:rPr lang="en-US" dirty="0"/>
              <a:t>Sharia based</a:t>
            </a:r>
          </a:p>
          <a:p>
            <a:pPr lvl="1"/>
            <a:r>
              <a:rPr lang="en-US" dirty="0"/>
              <a:t>No art, music, evolution, national history, literature, Christianity</a:t>
            </a:r>
          </a:p>
          <a:p>
            <a:r>
              <a:rPr lang="en-US" dirty="0"/>
              <a:t>Minority groups oppressed</a:t>
            </a:r>
          </a:p>
          <a:p>
            <a:pPr lvl="1"/>
            <a:r>
              <a:rPr lang="en-US" dirty="0"/>
              <a:t>Homosexuality punishable by death</a:t>
            </a:r>
          </a:p>
          <a:p>
            <a:pPr lvl="1"/>
            <a:r>
              <a:rPr lang="en-US" dirty="0"/>
              <a:t>Yazidi Christians specifically targeted</a:t>
            </a:r>
          </a:p>
          <a:p>
            <a:pPr lvl="1"/>
            <a:r>
              <a:rPr lang="en-US" dirty="0"/>
              <a:t>Non-Muslims forced to convert or pay high tax</a:t>
            </a:r>
          </a:p>
          <a:p>
            <a:r>
              <a:rPr lang="en-US" dirty="0"/>
              <a:t>Religious police wander cities enforcing policies</a:t>
            </a:r>
          </a:p>
          <a:p>
            <a:r>
              <a:rPr lang="en-US" dirty="0"/>
              <a:t>Seek to erase non-Muslim history and cultural </a:t>
            </a:r>
            <a:r>
              <a:rPr lang="en-US" dirty="0" smtClean="0"/>
              <a:t>history</a:t>
            </a:r>
          </a:p>
          <a:p>
            <a:r>
              <a:rPr lang="en-US" dirty="0" smtClean="0"/>
              <a:t>Leadership hides near civilians (human shields)</a:t>
            </a:r>
            <a:endParaRPr lang="en-US" dirty="0"/>
          </a:p>
        </p:txBody>
      </p:sp>
      <p:sp>
        <p:nvSpPr>
          <p:cNvPr id="4" name="Content Placeholder 3"/>
          <p:cNvSpPr>
            <a:spLocks noGrp="1"/>
          </p:cNvSpPr>
          <p:nvPr>
            <p:ph sz="half" idx="2"/>
          </p:nvPr>
        </p:nvSpPr>
        <p:spPr/>
        <p:txBody>
          <a:bodyPr>
            <a:normAutofit fontScale="70000" lnSpcReduction="20000"/>
          </a:bodyPr>
          <a:lstStyle/>
          <a:p>
            <a:endParaRPr lang="en-US"/>
          </a:p>
        </p:txBody>
      </p:sp>
      <p:pic>
        <p:nvPicPr>
          <p:cNvPr id="4098" name="Picture 2" descr="Image result for life under i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90688"/>
            <a:ext cx="5905500"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219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ISIS/ISIL’s </a:t>
            </a:r>
            <a:r>
              <a:rPr lang="en-US" dirty="0"/>
              <a:t>Propaganda</a:t>
            </a:r>
          </a:p>
        </p:txBody>
      </p:sp>
      <p:sp>
        <p:nvSpPr>
          <p:cNvPr id="3" name="Content Placeholder 2"/>
          <p:cNvSpPr>
            <a:spLocks noGrp="1"/>
          </p:cNvSpPr>
          <p:nvPr>
            <p:ph sz="half" idx="1"/>
          </p:nvPr>
        </p:nvSpPr>
        <p:spPr/>
        <p:txBody>
          <a:bodyPr>
            <a:normAutofit fontScale="92500" lnSpcReduction="20000"/>
          </a:bodyPr>
          <a:lstStyle/>
          <a:p>
            <a:r>
              <a:rPr lang="en-US" dirty="0"/>
              <a:t>Publishes a magazine, </a:t>
            </a:r>
            <a:r>
              <a:rPr lang="en-US" i="1" dirty="0" err="1"/>
              <a:t>Dabiq</a:t>
            </a:r>
            <a:endParaRPr lang="en-US" i="1" dirty="0"/>
          </a:p>
          <a:p>
            <a:r>
              <a:rPr lang="en-US" dirty="0"/>
              <a:t>Runs a radio network, </a:t>
            </a:r>
            <a:r>
              <a:rPr lang="en-US" i="1" dirty="0"/>
              <a:t>Al-Bayan</a:t>
            </a:r>
          </a:p>
          <a:p>
            <a:r>
              <a:rPr lang="en-US" dirty="0"/>
              <a:t>Social Media</a:t>
            </a:r>
          </a:p>
          <a:p>
            <a:pPr lvl="1"/>
            <a:r>
              <a:rPr lang="en-US" dirty="0"/>
              <a:t>Twitter mainly</a:t>
            </a:r>
          </a:p>
          <a:p>
            <a:pPr lvl="1"/>
            <a:r>
              <a:rPr lang="en-US" dirty="0"/>
              <a:t>Other social media that is harder to track</a:t>
            </a:r>
          </a:p>
          <a:p>
            <a:r>
              <a:rPr lang="en-US" dirty="0"/>
              <a:t>Goal of propaganda</a:t>
            </a:r>
          </a:p>
          <a:p>
            <a:pPr lvl="1"/>
            <a:r>
              <a:rPr lang="en-US" dirty="0"/>
              <a:t>Reach out to alienated youth</a:t>
            </a:r>
          </a:p>
          <a:p>
            <a:pPr lvl="1"/>
            <a:r>
              <a:rPr lang="en-US" dirty="0"/>
              <a:t>Specifically Western Muslims</a:t>
            </a:r>
          </a:p>
          <a:p>
            <a:r>
              <a:rPr lang="en-US" dirty="0"/>
              <a:t>Propaganda slicker and more professional looking than that of other jihadi groups </a:t>
            </a:r>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5" name="Picture 4"/>
          <p:cNvPicPr>
            <a:picLocks noChangeAspect="1"/>
          </p:cNvPicPr>
          <p:nvPr/>
        </p:nvPicPr>
        <p:blipFill>
          <a:blip r:embed="rId2"/>
          <a:stretch>
            <a:fillRect/>
          </a:stretch>
        </p:blipFill>
        <p:spPr>
          <a:xfrm>
            <a:off x="8052031" y="53493"/>
            <a:ext cx="4019653" cy="3187011"/>
          </a:xfrm>
          <a:prstGeom prst="rect">
            <a:avLst/>
          </a:prstGeom>
        </p:spPr>
      </p:pic>
      <p:pic>
        <p:nvPicPr>
          <p:cNvPr id="6" name="Picture 5"/>
          <p:cNvPicPr>
            <a:picLocks noChangeAspect="1"/>
          </p:cNvPicPr>
          <p:nvPr/>
        </p:nvPicPr>
        <p:blipFill>
          <a:blip r:embed="rId3"/>
          <a:stretch>
            <a:fillRect/>
          </a:stretch>
        </p:blipFill>
        <p:spPr>
          <a:xfrm>
            <a:off x="8052031" y="3415318"/>
            <a:ext cx="4019653" cy="3312972"/>
          </a:xfrm>
          <a:prstGeom prst="rect">
            <a:avLst/>
          </a:prstGeom>
        </p:spPr>
      </p:pic>
    </p:spTree>
    <p:extLst>
      <p:ext uri="{BB962C8B-B14F-4D97-AF65-F5344CB8AC3E}">
        <p14:creationId xmlns:p14="http://schemas.microsoft.com/office/powerpoint/2010/main" val="831156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“Jihadi John”</a:t>
            </a:r>
          </a:p>
        </p:txBody>
      </p:sp>
      <p:sp>
        <p:nvSpPr>
          <p:cNvPr id="3" name="Content Placeholder 2"/>
          <p:cNvSpPr>
            <a:spLocks noGrp="1"/>
          </p:cNvSpPr>
          <p:nvPr>
            <p:ph sz="half" idx="1"/>
          </p:nvPr>
        </p:nvSpPr>
        <p:spPr/>
        <p:txBody>
          <a:bodyPr>
            <a:normAutofit fontScale="92500"/>
          </a:bodyPr>
          <a:lstStyle/>
          <a:p>
            <a:r>
              <a:rPr lang="en-US" dirty="0"/>
              <a:t>Real name: Mohammed </a:t>
            </a:r>
            <a:r>
              <a:rPr lang="en-US" dirty="0" err="1"/>
              <a:t>Emwazi</a:t>
            </a:r>
            <a:endParaRPr lang="en-US" dirty="0"/>
          </a:p>
          <a:p>
            <a:r>
              <a:rPr lang="en-US" dirty="0"/>
              <a:t>Born in Kuwait, moved to U.K. at 6</a:t>
            </a:r>
          </a:p>
          <a:p>
            <a:r>
              <a:rPr lang="en-US" dirty="0"/>
              <a:t>Radicalized some time in his late teens</a:t>
            </a:r>
          </a:p>
          <a:p>
            <a:r>
              <a:rPr lang="en-US" dirty="0"/>
              <a:t>Symbolic of the European struggle with Islamic radicalization</a:t>
            </a:r>
          </a:p>
          <a:p>
            <a:r>
              <a:rPr lang="en-US" dirty="0"/>
              <a:t>Became the visual symbol of ISIS and their atrocities</a:t>
            </a:r>
          </a:p>
          <a:p>
            <a:r>
              <a:rPr lang="en-US" dirty="0">
                <a:hlinkClick r:id="rId2"/>
              </a:rPr>
              <a:t>Killed in a drone strike, November 12, 2015</a:t>
            </a:r>
            <a:endParaRPr lang="en-US" dirty="0"/>
          </a:p>
        </p:txBody>
      </p:sp>
      <p:sp>
        <p:nvSpPr>
          <p:cNvPr id="4" name="Content Placeholder 3"/>
          <p:cNvSpPr>
            <a:spLocks noGrp="1"/>
          </p:cNvSpPr>
          <p:nvPr>
            <p:ph sz="half" idx="2"/>
          </p:nvPr>
        </p:nvSpPr>
        <p:spPr/>
        <p:txBody>
          <a:bodyPr>
            <a:normAutofit fontScale="92500"/>
          </a:bodyPr>
          <a:lstStyle/>
          <a:p>
            <a:endParaRPr lang="en-US"/>
          </a:p>
        </p:txBody>
      </p:sp>
      <p:pic>
        <p:nvPicPr>
          <p:cNvPr id="1026" name="Picture 2" descr="Image result for jihadi joh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8900" y="1331495"/>
            <a:ext cx="4716240" cy="526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79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Isis/ISIL </a:t>
            </a:r>
            <a:r>
              <a:rPr lang="en-US" dirty="0"/>
              <a:t>going global</a:t>
            </a:r>
          </a:p>
        </p:txBody>
      </p:sp>
      <p:sp>
        <p:nvSpPr>
          <p:cNvPr id="3" name="Content Placeholder 2"/>
          <p:cNvSpPr>
            <a:spLocks noGrp="1"/>
          </p:cNvSpPr>
          <p:nvPr>
            <p:ph sz="half" idx="1"/>
          </p:nvPr>
        </p:nvSpPr>
        <p:spPr/>
        <p:txBody>
          <a:bodyPr>
            <a:normAutofit fontScale="77500" lnSpcReduction="20000"/>
          </a:bodyPr>
          <a:lstStyle/>
          <a:p>
            <a:r>
              <a:rPr lang="en-US" dirty="0"/>
              <a:t>Use of shocking videos on internet to keep name known globally</a:t>
            </a:r>
          </a:p>
          <a:p>
            <a:pPr lvl="1"/>
            <a:r>
              <a:rPr lang="en-US" dirty="0"/>
              <a:t>Beheadings</a:t>
            </a:r>
          </a:p>
          <a:p>
            <a:pPr lvl="1"/>
            <a:r>
              <a:rPr lang="en-US" dirty="0"/>
              <a:t>Being thrown off buildings</a:t>
            </a:r>
          </a:p>
          <a:p>
            <a:pPr lvl="1"/>
            <a:r>
              <a:rPr lang="en-US" dirty="0"/>
              <a:t>Being burned alive</a:t>
            </a:r>
          </a:p>
          <a:p>
            <a:pPr lvl="1"/>
            <a:r>
              <a:rPr lang="en-US" dirty="0"/>
              <a:t>Drownings</a:t>
            </a:r>
          </a:p>
          <a:p>
            <a:pPr lvl="1"/>
            <a:r>
              <a:rPr lang="en-US" dirty="0"/>
              <a:t>Shootings</a:t>
            </a:r>
          </a:p>
          <a:p>
            <a:r>
              <a:rPr lang="en-US" dirty="0"/>
              <a:t>Other groups have pledged </a:t>
            </a:r>
            <a:r>
              <a:rPr lang="en-US" i="1" dirty="0" err="1"/>
              <a:t>bayat</a:t>
            </a:r>
            <a:r>
              <a:rPr lang="en-US" dirty="0"/>
              <a:t> to ISIS/ISIL</a:t>
            </a:r>
          </a:p>
          <a:p>
            <a:r>
              <a:rPr lang="en-US" dirty="0"/>
              <a:t>Seeks to inspire </a:t>
            </a:r>
            <a:r>
              <a:rPr lang="en-US" dirty="0" smtClean="0"/>
              <a:t>“lone wolf” sympathizers </a:t>
            </a:r>
            <a:r>
              <a:rPr lang="en-US" dirty="0"/>
              <a:t>to conduct attacks on the West</a:t>
            </a:r>
          </a:p>
          <a:p>
            <a:pPr lvl="1"/>
            <a:r>
              <a:rPr lang="en-US" dirty="0"/>
              <a:t>Paris, France</a:t>
            </a:r>
          </a:p>
          <a:p>
            <a:pPr lvl="1"/>
            <a:r>
              <a:rPr lang="en-US" dirty="0"/>
              <a:t>San </a:t>
            </a:r>
            <a:r>
              <a:rPr lang="en-US" dirty="0" err="1"/>
              <a:t>Bernadino</a:t>
            </a:r>
            <a:r>
              <a:rPr lang="en-US" dirty="0"/>
              <a:t>, California</a:t>
            </a:r>
          </a:p>
          <a:p>
            <a:pPr lvl="1"/>
            <a:r>
              <a:rPr lang="en-US" dirty="0"/>
              <a:t>Brussels, Belgium</a:t>
            </a:r>
          </a:p>
          <a:p>
            <a:pPr lvl="1"/>
            <a:endParaRPr lang="en-US" dirty="0"/>
          </a:p>
          <a:p>
            <a:pPr lvl="1"/>
            <a:endParaRPr lang="en-US" dirty="0"/>
          </a:p>
        </p:txBody>
      </p:sp>
      <p:sp>
        <p:nvSpPr>
          <p:cNvPr id="4" name="Content Placeholder 3"/>
          <p:cNvSpPr>
            <a:spLocks noGrp="1"/>
          </p:cNvSpPr>
          <p:nvPr>
            <p:ph sz="half" idx="2"/>
          </p:nvPr>
        </p:nvSpPr>
        <p:spPr/>
        <p:txBody>
          <a:bodyPr>
            <a:normAutofit fontScale="77500" lnSpcReduction="20000"/>
          </a:bodyPr>
          <a:lstStyle/>
          <a:p>
            <a:endParaRPr lang="en-US"/>
          </a:p>
        </p:txBody>
      </p:sp>
      <p:sp>
        <p:nvSpPr>
          <p:cNvPr id="5" name="AutoShape 4" descr="Image result for jihadi joh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Image result for jihadi jo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648" y="2296318"/>
            <a:ext cx="6038850"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427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United States’ Response to </a:t>
            </a:r>
            <a:r>
              <a:rPr lang="en-US" dirty="0" smtClean="0"/>
              <a:t>ISIS/ISIL</a:t>
            </a:r>
            <a:endParaRPr lang="en-US" dirty="0"/>
          </a:p>
        </p:txBody>
      </p:sp>
      <p:sp>
        <p:nvSpPr>
          <p:cNvPr id="3" name="Content Placeholder 2"/>
          <p:cNvSpPr>
            <a:spLocks noGrp="1"/>
          </p:cNvSpPr>
          <p:nvPr>
            <p:ph sz="half" idx="1"/>
          </p:nvPr>
        </p:nvSpPr>
        <p:spPr/>
        <p:txBody>
          <a:bodyPr>
            <a:normAutofit/>
          </a:bodyPr>
          <a:lstStyle/>
          <a:p>
            <a:r>
              <a:rPr lang="en-US" dirty="0"/>
              <a:t>Military aid to the Kurds</a:t>
            </a:r>
          </a:p>
          <a:p>
            <a:r>
              <a:rPr lang="en-US" dirty="0"/>
              <a:t>Airstrikes</a:t>
            </a:r>
          </a:p>
          <a:p>
            <a:r>
              <a:rPr lang="en-US" dirty="0"/>
              <a:t>Drones</a:t>
            </a:r>
          </a:p>
          <a:p>
            <a:r>
              <a:rPr lang="en-US" dirty="0"/>
              <a:t>Military Advisers</a:t>
            </a:r>
          </a:p>
          <a:p>
            <a:r>
              <a:rPr lang="en-US" dirty="0"/>
              <a:t>Arming and training “moderate” rebel forces in Syria</a:t>
            </a:r>
          </a:p>
          <a:p>
            <a:pPr lvl="1"/>
            <a:endParaRPr lang="en-US" dirty="0"/>
          </a:p>
        </p:txBody>
      </p:sp>
      <p:sp>
        <p:nvSpPr>
          <p:cNvPr id="4" name="Content Placeholder 3"/>
          <p:cNvSpPr>
            <a:spLocks noGrp="1"/>
          </p:cNvSpPr>
          <p:nvPr>
            <p:ph sz="half" idx="2"/>
          </p:nvPr>
        </p:nvSpPr>
        <p:spPr/>
        <p:txBody>
          <a:bodyPr>
            <a:normAutofit/>
          </a:bodyPr>
          <a:lstStyle/>
          <a:p>
            <a:endParaRPr lang="en-US"/>
          </a:p>
        </p:txBody>
      </p:sp>
      <p:pic>
        <p:nvPicPr>
          <p:cNvPr id="7170" name="Picture 2" descr="Image result for airstrike on i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306092"/>
            <a:ext cx="6029325" cy="339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652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a:hlinkClick r:id="rId2"/>
              </a:rPr>
              <a:t>Abu Bakr Al-Baghdadi: The Man Who Drew The U.S. Back to Iraq</a:t>
            </a:r>
            <a:endParaRPr lang="en-US" dirty="0"/>
          </a:p>
          <a:p>
            <a:endParaRPr lang="en-US" dirty="0"/>
          </a:p>
          <a:p>
            <a:r>
              <a:rPr lang="en-US" dirty="0">
                <a:hlinkClick r:id="rId3"/>
              </a:rPr>
              <a:t>Head of ISIS, Abu Bakr al-Baghdadi's Year in Review</a:t>
            </a:r>
            <a:endParaRPr lang="en-US" dirty="0"/>
          </a:p>
        </p:txBody>
      </p:sp>
    </p:spTree>
    <p:extLst>
      <p:ext uri="{BB962C8B-B14F-4D97-AF65-F5344CB8AC3E}">
        <p14:creationId xmlns:p14="http://schemas.microsoft.com/office/powerpoint/2010/main" val="1064652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Al-Qaeda’s “Flag of Jihad”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0516" y="1825624"/>
            <a:ext cx="10010967" cy="4930775"/>
          </a:xfrm>
        </p:spPr>
      </p:pic>
    </p:spTree>
    <p:extLst>
      <p:ext uri="{BB962C8B-B14F-4D97-AF65-F5344CB8AC3E}">
        <p14:creationId xmlns:p14="http://schemas.microsoft.com/office/powerpoint/2010/main" val="2735711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ISIs/ISIL Held Territory (August 2016)</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8194" name="Picture 2" descr="Map of Syria and Iraq showing IS area of 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25625"/>
            <a:ext cx="9296400" cy="49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435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Al-Qaeda in Iraq’s Flag (AQI)</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2244" y="1559380"/>
            <a:ext cx="8603770" cy="5162262"/>
          </a:xfrm>
        </p:spPr>
      </p:pic>
    </p:spTree>
    <p:extLst>
      <p:ext uri="{BB962C8B-B14F-4D97-AF65-F5344CB8AC3E}">
        <p14:creationId xmlns:p14="http://schemas.microsoft.com/office/powerpoint/2010/main" val="4263900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Islamic State of Iraq and Syria’s / Levant’s Flag (ISIS/ISIL)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2683" y="1838324"/>
            <a:ext cx="6506633" cy="4879975"/>
          </a:xfrm>
        </p:spPr>
      </p:pic>
    </p:spTree>
    <p:extLst>
      <p:ext uri="{BB962C8B-B14F-4D97-AF65-F5344CB8AC3E}">
        <p14:creationId xmlns:p14="http://schemas.microsoft.com/office/powerpoint/2010/main" val="4213016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5400" dirty="0"/>
          </a:p>
          <a:p>
            <a:pPr marL="0" indent="0" algn="ctr">
              <a:buNone/>
            </a:pPr>
            <a:r>
              <a:rPr lang="en-US" sz="5400" dirty="0"/>
              <a:t>What similarities do you notice between the flags?</a:t>
            </a:r>
          </a:p>
        </p:txBody>
      </p:sp>
    </p:spTree>
    <p:extLst>
      <p:ext uri="{BB962C8B-B14F-4D97-AF65-F5344CB8AC3E}">
        <p14:creationId xmlns:p14="http://schemas.microsoft.com/office/powerpoint/2010/main" val="270830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what’s up with the black flags?</a:t>
            </a:r>
          </a:p>
        </p:txBody>
      </p:sp>
      <p:sp>
        <p:nvSpPr>
          <p:cNvPr id="3" name="Content Placeholder 2"/>
          <p:cNvSpPr>
            <a:spLocks noGrp="1"/>
          </p:cNvSpPr>
          <p:nvPr>
            <p:ph idx="1"/>
          </p:nvPr>
        </p:nvSpPr>
        <p:spPr/>
        <p:txBody>
          <a:bodyPr/>
          <a:lstStyle/>
          <a:p>
            <a:r>
              <a:rPr lang="en-US" dirty="0"/>
              <a:t>Taken from the Hadith, a collection of words, actions, or habits of the Prophet Muhammed</a:t>
            </a:r>
          </a:p>
          <a:p>
            <a:pPr lvl="1"/>
            <a:r>
              <a:rPr lang="en-US" dirty="0"/>
              <a:t>“The black flags will come from the East, led by mighty men, with long hair and beards. Their surnames are taken from the names of their home towns and their first names are from a ‘</a:t>
            </a:r>
            <a:r>
              <a:rPr lang="en-US" dirty="0" err="1" smtClean="0"/>
              <a:t>Kunya</a:t>
            </a:r>
            <a:r>
              <a:rPr lang="en-US" dirty="0" smtClean="0"/>
              <a:t> (honored person).’”</a:t>
            </a:r>
            <a:endParaRPr lang="en-US" dirty="0"/>
          </a:p>
          <a:p>
            <a:pPr lvl="1"/>
            <a:r>
              <a:rPr lang="en-US" dirty="0"/>
              <a:t>“If you see the Black Banners come from </a:t>
            </a:r>
            <a:r>
              <a:rPr lang="en-US" dirty="0" err="1"/>
              <a:t>Khurasan</a:t>
            </a:r>
            <a:r>
              <a:rPr lang="en-US" dirty="0"/>
              <a:t>, go to them immediately, even if you must crawl over ice, because indeed amongst them is the Caliph, Al Mahdi (THE END TIMES).”</a:t>
            </a:r>
          </a:p>
          <a:p>
            <a:r>
              <a:rPr lang="en-US" dirty="0"/>
              <a:t>Groups like ISIS believe their “Black Banners” will trigger the final battle between infidels and Muslims near the town of </a:t>
            </a:r>
            <a:r>
              <a:rPr lang="en-US" dirty="0" err="1"/>
              <a:t>Dabiq</a:t>
            </a:r>
            <a:r>
              <a:rPr lang="en-US" dirty="0"/>
              <a:t>, Syria and bring about the Day of Judgment</a:t>
            </a:r>
          </a:p>
          <a:p>
            <a:pPr marL="457200" lvl="1" indent="0">
              <a:buNone/>
            </a:pPr>
            <a:endParaRPr lang="en-US" dirty="0"/>
          </a:p>
        </p:txBody>
      </p:sp>
    </p:spTree>
    <p:extLst>
      <p:ext uri="{BB962C8B-B14F-4D97-AF65-F5344CB8AC3E}">
        <p14:creationId xmlns:p14="http://schemas.microsoft.com/office/powerpoint/2010/main" val="422644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ISIS/ISIL’s Origins</a:t>
            </a:r>
          </a:p>
        </p:txBody>
      </p:sp>
      <p:sp>
        <p:nvSpPr>
          <p:cNvPr id="3" name="Content Placeholder 2"/>
          <p:cNvSpPr>
            <a:spLocks noGrp="1"/>
          </p:cNvSpPr>
          <p:nvPr>
            <p:ph idx="1"/>
          </p:nvPr>
        </p:nvSpPr>
        <p:spPr/>
        <p:txBody>
          <a:bodyPr>
            <a:normAutofit fontScale="92500" lnSpcReduction="20000"/>
          </a:bodyPr>
          <a:lstStyle/>
          <a:p>
            <a:r>
              <a:rPr lang="en-US" dirty="0" smtClean="0"/>
              <a:t>1999: Abu </a:t>
            </a:r>
            <a:r>
              <a:rPr lang="en-US" dirty="0" err="1" smtClean="0"/>
              <a:t>Musab</a:t>
            </a:r>
            <a:r>
              <a:rPr lang="en-US" dirty="0" smtClean="0"/>
              <a:t> al-Zarqawi </a:t>
            </a:r>
            <a:r>
              <a:rPr lang="en-US" i="1" dirty="0" smtClean="0"/>
              <a:t>forms  </a:t>
            </a:r>
            <a:r>
              <a:rPr lang="en-US" i="1" dirty="0" err="1" smtClean="0"/>
              <a:t>Jamāʻat</a:t>
            </a:r>
            <a:r>
              <a:rPr lang="en-US" i="1" dirty="0" smtClean="0"/>
              <a:t> al-</a:t>
            </a:r>
            <a:r>
              <a:rPr lang="en-US" i="1" dirty="0" err="1" smtClean="0"/>
              <a:t>Tawḥīd</a:t>
            </a:r>
            <a:r>
              <a:rPr lang="en-US" i="1" dirty="0" smtClean="0"/>
              <a:t> </a:t>
            </a:r>
            <a:r>
              <a:rPr lang="en-US" i="1" dirty="0" err="1" smtClean="0"/>
              <a:t>wa</a:t>
            </a:r>
            <a:r>
              <a:rPr lang="en-US" i="1" dirty="0" smtClean="0"/>
              <a:t>-al-</a:t>
            </a:r>
            <a:r>
              <a:rPr lang="en-US" i="1" dirty="0" err="1" smtClean="0"/>
              <a:t>Jihād</a:t>
            </a:r>
            <a:r>
              <a:rPr lang="en-US" i="1" dirty="0" smtClean="0"/>
              <a:t> </a:t>
            </a:r>
            <a:r>
              <a:rPr lang="en-US" dirty="0" smtClean="0"/>
              <a:t>(“The </a:t>
            </a:r>
            <a:r>
              <a:rPr lang="en-US" dirty="0" err="1" smtClean="0"/>
              <a:t>Organizatin</a:t>
            </a:r>
            <a:r>
              <a:rPr lang="en-US" dirty="0" smtClean="0"/>
              <a:t> of Monotheism and Jihad”)</a:t>
            </a:r>
          </a:p>
          <a:p>
            <a:r>
              <a:rPr lang="en-US" dirty="0" smtClean="0"/>
              <a:t>2004: al-Zarqawi swears </a:t>
            </a:r>
            <a:r>
              <a:rPr lang="en-US" i="1" dirty="0" err="1" smtClean="0"/>
              <a:t>bayat</a:t>
            </a:r>
            <a:r>
              <a:rPr lang="en-US" dirty="0" smtClean="0"/>
              <a:t> to bin Laden, changes name to </a:t>
            </a:r>
            <a:r>
              <a:rPr lang="en-US" i="1" dirty="0" err="1" smtClean="0"/>
              <a:t>Tanzim</a:t>
            </a:r>
            <a:r>
              <a:rPr lang="en-US" i="1" dirty="0" smtClean="0"/>
              <a:t> </a:t>
            </a:r>
            <a:r>
              <a:rPr lang="en-US" i="1" dirty="0" err="1" smtClean="0"/>
              <a:t>Qaidat</a:t>
            </a:r>
            <a:r>
              <a:rPr lang="en-US" i="1" dirty="0" smtClean="0"/>
              <a:t> al-Jihad fi </a:t>
            </a:r>
            <a:r>
              <a:rPr lang="en-US" i="1" dirty="0" err="1" smtClean="0"/>
              <a:t>Bilad</a:t>
            </a:r>
            <a:r>
              <a:rPr lang="en-US" i="1" dirty="0" smtClean="0"/>
              <a:t> al-</a:t>
            </a:r>
            <a:r>
              <a:rPr lang="en-US" i="1" dirty="0" err="1" smtClean="0"/>
              <a:t>Rafidayn</a:t>
            </a:r>
            <a:r>
              <a:rPr lang="en-US" i="1" dirty="0" smtClean="0"/>
              <a:t> </a:t>
            </a:r>
            <a:r>
              <a:rPr lang="en-US" dirty="0" smtClean="0"/>
              <a:t>(unofficially known as “Al-Qaeda in Iraq”)</a:t>
            </a:r>
          </a:p>
          <a:p>
            <a:r>
              <a:rPr lang="en-US" dirty="0" smtClean="0"/>
              <a:t>January, 2006: AQI joins other jihadi groups, forms the “</a:t>
            </a:r>
            <a:r>
              <a:rPr lang="en-US" dirty="0" err="1" smtClean="0"/>
              <a:t>Mujahideen</a:t>
            </a:r>
            <a:r>
              <a:rPr lang="en-US" dirty="0" smtClean="0"/>
              <a:t> </a:t>
            </a:r>
            <a:r>
              <a:rPr lang="en-US" dirty="0" err="1" smtClean="0"/>
              <a:t>Shura</a:t>
            </a:r>
            <a:r>
              <a:rPr lang="en-US" dirty="0" smtClean="0"/>
              <a:t> Council”</a:t>
            </a:r>
          </a:p>
          <a:p>
            <a:r>
              <a:rPr lang="en-US" dirty="0" smtClean="0"/>
              <a:t>June, 2006: al-Zarqawi killed by JSOC in strike</a:t>
            </a:r>
          </a:p>
          <a:p>
            <a:r>
              <a:rPr lang="en-US" dirty="0" smtClean="0"/>
              <a:t>October, 2006: “</a:t>
            </a:r>
            <a:r>
              <a:rPr lang="en-US" dirty="0" err="1" smtClean="0"/>
              <a:t>Mujahideen</a:t>
            </a:r>
            <a:r>
              <a:rPr lang="en-US" dirty="0" smtClean="0"/>
              <a:t> </a:t>
            </a:r>
            <a:r>
              <a:rPr lang="en-US" dirty="0" err="1" smtClean="0"/>
              <a:t>Shura</a:t>
            </a:r>
            <a:r>
              <a:rPr lang="en-US" dirty="0" smtClean="0"/>
              <a:t> Council” joins other insurgent groups, establishes </a:t>
            </a:r>
            <a:r>
              <a:rPr lang="en-US" i="1" dirty="0" smtClean="0"/>
              <a:t>ad-</a:t>
            </a:r>
            <a:r>
              <a:rPr lang="en-US" i="1" dirty="0" err="1" smtClean="0"/>
              <a:t>Dawlah</a:t>
            </a:r>
            <a:r>
              <a:rPr lang="en-US" i="1" dirty="0" smtClean="0"/>
              <a:t> al-</a:t>
            </a:r>
            <a:r>
              <a:rPr lang="en-US" i="1" dirty="0" err="1" smtClean="0"/>
              <a:t>ʻIrāq</a:t>
            </a:r>
            <a:r>
              <a:rPr lang="en-US" i="1" dirty="0" smtClean="0"/>
              <a:t> al-</a:t>
            </a:r>
            <a:r>
              <a:rPr lang="en-US" i="1" dirty="0" err="1" smtClean="0"/>
              <a:t>Islāmiyah</a:t>
            </a:r>
            <a:r>
              <a:rPr lang="en-US" i="1" dirty="0" smtClean="0"/>
              <a:t> </a:t>
            </a:r>
            <a:r>
              <a:rPr lang="en-US" dirty="0" smtClean="0"/>
              <a:t>(Islamic State of Iraq)</a:t>
            </a:r>
            <a:endParaRPr lang="en-US" i="1" dirty="0" smtClean="0"/>
          </a:p>
          <a:p>
            <a:r>
              <a:rPr lang="en-US" dirty="0" smtClean="0"/>
              <a:t>April, 2010: ISI’s leaders, Abu </a:t>
            </a:r>
            <a:r>
              <a:rPr lang="en-US" dirty="0" err="1" smtClean="0"/>
              <a:t>Ayyab</a:t>
            </a:r>
            <a:r>
              <a:rPr lang="en-US" dirty="0" smtClean="0"/>
              <a:t> al-</a:t>
            </a:r>
            <a:r>
              <a:rPr lang="en-US" dirty="0" err="1" smtClean="0"/>
              <a:t>Masri</a:t>
            </a:r>
            <a:r>
              <a:rPr lang="en-US" dirty="0" smtClean="0"/>
              <a:t> and Abu Omar al-Baghdadi killed in a raid near </a:t>
            </a:r>
            <a:r>
              <a:rPr lang="en-US" dirty="0" err="1" smtClean="0"/>
              <a:t>Tikrit</a:t>
            </a:r>
            <a:r>
              <a:rPr lang="en-US" dirty="0" smtClean="0"/>
              <a:t>; Abu </a:t>
            </a:r>
            <a:r>
              <a:rPr lang="en-US" dirty="0" err="1" smtClean="0"/>
              <a:t>Bakr</a:t>
            </a:r>
            <a:r>
              <a:rPr lang="en-US" dirty="0" smtClean="0"/>
              <a:t> al-Baghdadi becomes leader</a:t>
            </a:r>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5651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ISIs/ISIL’s origins</a:t>
            </a:r>
          </a:p>
        </p:txBody>
      </p:sp>
      <p:sp>
        <p:nvSpPr>
          <p:cNvPr id="3" name="Content Placeholder 2"/>
          <p:cNvSpPr>
            <a:spLocks noGrp="1"/>
          </p:cNvSpPr>
          <p:nvPr>
            <p:ph idx="1"/>
          </p:nvPr>
        </p:nvSpPr>
        <p:spPr/>
        <p:txBody>
          <a:bodyPr>
            <a:normAutofit fontScale="92500" lnSpcReduction="10000"/>
          </a:bodyPr>
          <a:lstStyle/>
          <a:p>
            <a:r>
              <a:rPr lang="en-US" dirty="0"/>
              <a:t>Spring, 2011: “Arab </a:t>
            </a:r>
            <a:r>
              <a:rPr lang="en-US" dirty="0" err="1"/>
              <a:t>Sping</a:t>
            </a:r>
            <a:r>
              <a:rPr lang="en-US" dirty="0"/>
              <a:t>” comes to Syria, civil war breaks out</a:t>
            </a:r>
          </a:p>
          <a:p>
            <a:pPr lvl="1"/>
            <a:r>
              <a:rPr lang="en-US" dirty="0"/>
              <a:t>Sunni majority revolting against dictator Bashar al-Assad and his Shia minority</a:t>
            </a:r>
          </a:p>
          <a:p>
            <a:pPr lvl="1"/>
            <a:r>
              <a:rPr lang="en-US" dirty="0"/>
              <a:t>Baghdadi sends his forces to help in the revolt</a:t>
            </a:r>
          </a:p>
          <a:p>
            <a:r>
              <a:rPr lang="en-US" dirty="0"/>
              <a:t>June, 2013: Tension between al-Qaeda and ISI</a:t>
            </a:r>
          </a:p>
          <a:p>
            <a:pPr lvl="1"/>
            <a:r>
              <a:rPr lang="en-US" dirty="0"/>
              <a:t>Al-Zawahiri and al-Qaeda supporting the al-</a:t>
            </a:r>
            <a:r>
              <a:rPr lang="en-US" dirty="0" err="1"/>
              <a:t>Nusra</a:t>
            </a:r>
            <a:r>
              <a:rPr lang="en-US" dirty="0"/>
              <a:t> Front; want ISI in Iraq only</a:t>
            </a:r>
          </a:p>
          <a:p>
            <a:pPr lvl="1"/>
            <a:r>
              <a:rPr lang="en-US" dirty="0"/>
              <a:t>Baghdadi and his ISI forces reject this </a:t>
            </a:r>
          </a:p>
          <a:p>
            <a:r>
              <a:rPr lang="en-US" dirty="0"/>
              <a:t>February, 2014: Al-Zawahiri kicks ISI out of al-Qaeda</a:t>
            </a:r>
          </a:p>
          <a:p>
            <a:r>
              <a:rPr lang="en-US" dirty="0"/>
              <a:t>June, 2014: ISI </a:t>
            </a:r>
            <a:r>
              <a:rPr lang="en-US" dirty="0" smtClean="0"/>
              <a:t>captures </a:t>
            </a:r>
            <a:r>
              <a:rPr lang="en-US" dirty="0"/>
              <a:t>Mosul (and the American equipment held at the base there), al-Baghdadi announced group name change to </a:t>
            </a:r>
            <a:r>
              <a:rPr lang="en-US" i="1" dirty="0"/>
              <a:t>Islamic State of Iraq and Syria </a:t>
            </a:r>
            <a:r>
              <a:rPr lang="en-US" dirty="0"/>
              <a:t>and the establishment of a caliphate (Islamic empire)- DIRECT challenge to al-Qaeda and other terrorist groups</a:t>
            </a:r>
            <a:endParaRPr lang="en-US" i="1" dirty="0"/>
          </a:p>
        </p:txBody>
      </p:sp>
    </p:spTree>
    <p:extLst>
      <p:ext uri="{BB962C8B-B14F-4D97-AF65-F5344CB8AC3E}">
        <p14:creationId xmlns:p14="http://schemas.microsoft.com/office/powerpoint/2010/main" val="136991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Name</a:t>
            </a:r>
          </a:p>
        </p:txBody>
      </p:sp>
      <p:sp>
        <p:nvSpPr>
          <p:cNvPr id="3" name="Content Placeholder 2"/>
          <p:cNvSpPr>
            <a:spLocks noGrp="1"/>
          </p:cNvSpPr>
          <p:nvPr>
            <p:ph sz="half" idx="1"/>
          </p:nvPr>
        </p:nvSpPr>
        <p:spPr/>
        <p:txBody>
          <a:bodyPr/>
          <a:lstStyle/>
          <a:p>
            <a:r>
              <a:rPr lang="en-US" dirty="0"/>
              <a:t>ISIS: Islamic State of Iraq and Syria</a:t>
            </a:r>
          </a:p>
          <a:p>
            <a:r>
              <a:rPr lang="en-US" dirty="0"/>
              <a:t>ISIL: Islamic State of Iraq and the Levant (all of the eastern Mediterranean Sea)</a:t>
            </a:r>
          </a:p>
        </p:txBody>
      </p:sp>
      <p:sp>
        <p:nvSpPr>
          <p:cNvPr id="4" name="Content Placeholder 3"/>
          <p:cNvSpPr>
            <a:spLocks noGrp="1"/>
          </p:cNvSpPr>
          <p:nvPr>
            <p:ph sz="half" idx="2"/>
          </p:nvPr>
        </p:nvSpPr>
        <p:spPr/>
        <p:txBody>
          <a:bodyPr/>
          <a:lstStyle/>
          <a:p>
            <a:endParaRPr lang="en-US"/>
          </a:p>
        </p:txBody>
      </p:sp>
      <p:pic>
        <p:nvPicPr>
          <p:cNvPr id="9218" name="Picture 2" descr="Image result for the lev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0" y="1690688"/>
            <a:ext cx="476250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43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2528</TotalTime>
  <Words>940</Words>
  <Application>Microsoft Office PowerPoint</Application>
  <PresentationFormat>Widescreen</PresentationFormat>
  <Paragraphs>115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Modern No. 20</vt:lpstr>
      <vt:lpstr>Stencil</vt:lpstr>
      <vt:lpstr>Office Theme</vt:lpstr>
      <vt:lpstr>ISIS/ISIL</vt:lpstr>
      <vt:lpstr>Al-Qaeda’s “Flag of Jihad”</vt:lpstr>
      <vt:lpstr>Al-Qaeda in Iraq’s Flag (AQI)</vt:lpstr>
      <vt:lpstr>Islamic State of Iraq and Syria’s / Levant’s Flag (ISIS/ISIL)</vt:lpstr>
      <vt:lpstr>PowerPoint Presentation</vt:lpstr>
      <vt:lpstr>So, what’s up with the black flags?</vt:lpstr>
      <vt:lpstr>ISIS/ISIL’s Origins</vt:lpstr>
      <vt:lpstr>ISIs/ISIL’s origins</vt:lpstr>
      <vt:lpstr>The Name</vt:lpstr>
      <vt:lpstr>Abu Bakr al-Baghdadi </vt:lpstr>
      <vt:lpstr>PowerPoint Presentation</vt:lpstr>
      <vt:lpstr>ISIS/ISIL’s Goal and Strategy</vt:lpstr>
      <vt:lpstr>ISIS/isil’s Government</vt:lpstr>
      <vt:lpstr>Life in the Islamic State</vt:lpstr>
      <vt:lpstr>ISIS/ISIL’s Propaganda</vt:lpstr>
      <vt:lpstr>“Jihadi John”</vt:lpstr>
      <vt:lpstr>Isis/ISIL going global</vt:lpstr>
      <vt:lpstr>The United States’ Response to ISIS/ISIL</vt:lpstr>
      <vt:lpstr>PowerPoint Presentation</vt:lpstr>
      <vt:lpstr>ISIs/ISIL Held Territory (August 2016)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Information on the modern middle east</dc:title>
  <dc:creator>Aaron Henricks</dc:creator>
  <cp:lastModifiedBy>Damian Buggy</cp:lastModifiedBy>
  <cp:revision>193</cp:revision>
  <dcterms:created xsi:type="dcterms:W3CDTF">2016-06-06T03:58:20Z</dcterms:created>
  <dcterms:modified xsi:type="dcterms:W3CDTF">2016-12-05T16:16:22Z</dcterms:modified>
</cp:coreProperties>
</file>